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9" r:id="rId1"/>
  </p:sldMasterIdLst>
  <p:sldIdLst>
    <p:sldId id="256" r:id="rId2"/>
    <p:sldId id="260" r:id="rId3"/>
    <p:sldId id="258" r:id="rId4"/>
    <p:sldId id="259" r:id="rId5"/>
    <p:sldId id="265" r:id="rId6"/>
    <p:sldId id="268" r:id="rId7"/>
    <p:sldId id="269" r:id="rId8"/>
    <p:sldId id="261" r:id="rId9"/>
    <p:sldId id="270" r:id="rId10"/>
    <p:sldId id="267"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hdi" initials="M" lastIdx="9" clrIdx="0">
    <p:extLst>
      <p:ext uri="{19B8F6BF-5375-455C-9EA6-DF929625EA0E}">
        <p15:presenceInfo xmlns:p15="http://schemas.microsoft.com/office/powerpoint/2012/main" userId="Mehd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6" d="100"/>
          <a:sy n="76" d="100"/>
        </p:scale>
        <p:origin x="6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6-21T17:49:52.701" idx="1">
    <p:pos x="10" y="10"/>
    <p:text>Les différentes versions sous formes de drapeau bleu sur la frise représente les 5 Etapes entreprit tout au long de cette periode de projet, ils sont disponible sur GitHub sous forme de commit avec un fichier Readme détaillant chacunes des versions</p:text>
    <p:extLst>
      <p:ext uri="{C676402C-5697-4E1C-873F-D02D1690AC5C}">
        <p15:threadingInfo xmlns:p15="http://schemas.microsoft.com/office/powerpoint/2012/main" timeZoneBias="-120"/>
      </p:ext>
    </p:extLst>
  </p:cm>
  <p:cm authorId="1" dt="2018-06-21T17:54:08.909" idx="2">
    <p:pos x="10" y="146"/>
    <p:text>Pour parler des sprints : le sprint 1 s'est déroulé le 7 juin, nous avons donc presenté notre avancé actuelle sur le moment, qui était tout d'abord l'élaboration de l'IHM avec le plan de l'IUT, Le scan d'un tag NFC, et l'affichage d'une flèche rouge lorsque n'importe quel Tag est détecté. Nous avons également décidé de nous partagé 2 tâches différentes qui sont la doc spec et le journal de bord</p:text>
    <p:extLst mod="1">
      <p:ext uri="{C676402C-5697-4E1C-873F-D02D1690AC5C}">
        <p15:threadingInfo xmlns:p15="http://schemas.microsoft.com/office/powerpoint/2012/main" timeZoneBias="-120">
          <p15:parentCm authorId="1" idx="1"/>
        </p15:threadingInfo>
      </p:ext>
    </p:extLst>
  </p:cm>
  <p:cm authorId="1" dt="2018-06-21T18:02:30.206" idx="3">
    <p:pos x="10" y="282"/>
    <p:text>Le sprint 2 s'est déroulé le 12 Juin, lors de ce sprint il nous a fallut valider les objectif que l'on a "tenté" de communiquer lors du sprint 1 pour le sprint suivant . Ces objectifs étaient les suivant : "blabla sprint 2"  Les objectifs ont donc été rempli et validé lors de la présentation</p:text>
    <p:extLst>
      <p:ext uri="{C676402C-5697-4E1C-873F-D02D1690AC5C}">
        <p15:threadingInfo xmlns:p15="http://schemas.microsoft.com/office/powerpoint/2012/main" timeZoneBias="-120">
          <p15:parentCm authorId="1" idx="1"/>
        </p15:threadingInfo>
      </p:ext>
    </p:extLst>
  </p:cm>
  <p:cm authorId="1" dt="2018-06-21T18:15:42.872" idx="4">
    <p:pos x="10" y="418"/>
    <p:text>Le sprint 3 se déroule aujourd'hui vendredi 22 juin et les objectifs communiqués lors du sprint 2 pour le sprint suivant sont les suivants : "blabla sprint 3"</p:text>
    <p:extLst>
      <p:ext uri="{C676402C-5697-4E1C-873F-D02D1690AC5C}">
        <p15:threadingInfo xmlns:p15="http://schemas.microsoft.com/office/powerpoint/2012/main" timeZoneBias="-120">
          <p15:parentCm authorId="1" idx="1"/>
        </p15:threadingInfo>
      </p:ext>
    </p:extLst>
  </p:cm>
  <p:cm authorId="1" dt="2018-06-21T18:45:27.428" idx="5">
    <p:pos x="3571" y="1356"/>
    <p:text>la version 3 est a mettre entre le sprint 1 et 2</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6-21T21:47:38.076" idx="7">
    <p:pos x="10" y="10"/>
    <p:text>Nous utiliseront un Intent blablabla.... Sans trop aller dans les détails du programme, pour expliquer ça simplement : en dehors de l'intent donc lorsque l'application démarre et qu'aucun tag n'est détecté qu qu'aucune les flèches seront misent en invisible comme suit pour le cas de la flèche indiquant la position de l'amphi : image 1</p:text>
    <p:extLst>
      <p:ext uri="{C676402C-5697-4E1C-873F-D02D1690AC5C}">
        <p15:threadingInfo xmlns:p15="http://schemas.microsoft.com/office/powerpoint/2012/main" timeZoneBias="-120"/>
      </p:ext>
    </p:extLst>
  </p:cm>
  <p:cm authorId="1" dt="2018-06-21T21:51:19.945" idx="8">
    <p:pos x="10" y="146"/>
    <p:text>Ensuite , lorsqu'on rentre dans l'intent donc lorsqu'un Tag NFC est détecté, nous faisons la même chose pour nous permettre de redéfinir toutes nos flèches de manière invisible à chaque fois qu'il y aura un scan.</p:text>
    <p:extLst>
      <p:ext uri="{C676402C-5697-4E1C-873F-D02D1690AC5C}">
        <p15:threadingInfo xmlns:p15="http://schemas.microsoft.com/office/powerpoint/2012/main" timeZoneBias="-120">
          <p15:parentCm authorId="1" idx="7"/>
        </p15:threadingInfo>
      </p:ext>
    </p:extLst>
  </p:cm>
  <p:cm authorId="1" dt="2018-06-21T22:02:59.622" idx="9">
    <p:pos x="10" y="282"/>
    <p:text>Comme expliqué par antoine, des numéros seront écrit sur les étiquettes, j'ai donc choisi d'utiliser un switch case permettant d'afficher la flèche et l'information d'une position lorsque le numero du tag correspondant est scanné</p:text>
    <p:extLst>
      <p:ext uri="{C676402C-5697-4E1C-873F-D02D1690AC5C}">
        <p15:threadingInfo xmlns:p15="http://schemas.microsoft.com/office/powerpoint/2012/main" timeZoneBias="-120">
          <p15:parentCm authorId="1" idx="7"/>
        </p15:threadingInfo>
      </p:ext>
    </p:extLst>
  </p:cm>
</p:cmLst>
</file>

<file path=ppt/media/hdphoto1.wdp>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48A87A34-81AB-432B-8DAE-1953F412C126}" type="datetimeFigureOut">
              <a:rPr lang="en-US" smtClean="0"/>
              <a:t>6/21/2018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D22F896-40B5-4ADD-8801-0D06FADFA095}" type="slidenum">
              <a:rPr lang="en-US" smtClean="0"/>
              <a:t>‹N°›</a:t>
            </a:fld>
            <a:endParaRPr lang="en-US" dirty="0"/>
          </a:p>
        </p:txBody>
      </p:sp>
    </p:spTree>
    <p:extLst>
      <p:ext uri="{BB962C8B-B14F-4D97-AF65-F5344CB8AC3E}">
        <p14:creationId xmlns:p14="http://schemas.microsoft.com/office/powerpoint/2010/main" val="908274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687402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48A87A34-81AB-432B-8DAE-1953F412C126}" type="datetimeFigureOut">
              <a:rPr lang="en-US" smtClean="0"/>
              <a:t>6/21/2018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D22F896-40B5-4ADD-8801-0D06FADFA095}" type="slidenum">
              <a:rPr lang="en-US" smtClean="0"/>
              <a:t>‹N°›</a:t>
            </a:fld>
            <a:endParaRPr lang="en-US" dirty="0"/>
          </a:p>
        </p:txBody>
      </p:sp>
    </p:spTree>
    <p:extLst>
      <p:ext uri="{BB962C8B-B14F-4D97-AF65-F5344CB8AC3E}">
        <p14:creationId xmlns:p14="http://schemas.microsoft.com/office/powerpoint/2010/main" val="347740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fr-FR"/>
              <a:t>Modifiez le style du titre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609253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fr-FR"/>
              <a:t>Modifiez le style du titre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48A87A34-81AB-432B-8DAE-1953F412C126}" type="datetimeFigureOut">
              <a:rPr lang="en-US" smtClean="0"/>
              <a:t>6/21/2018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a:t>
            </a:fld>
            <a:endParaRPr lang="en-US" dirty="0"/>
          </a:p>
        </p:txBody>
      </p:sp>
    </p:spTree>
    <p:extLst>
      <p:ext uri="{BB962C8B-B14F-4D97-AF65-F5344CB8AC3E}">
        <p14:creationId xmlns:p14="http://schemas.microsoft.com/office/powerpoint/2010/main" val="964686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fr-FR"/>
              <a:t>Modifiez le style du titre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367021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fr-FR"/>
              <a:t>Modifiez le style du titre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125118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4265673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80670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fr-FR"/>
              <a:t>Modifiez le style du titre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8A87A34-81AB-432B-8DAE-1953F412C126}" type="datetimeFigureOut">
              <a:rPr lang="en-US" smtClean="0"/>
              <a:t>6/21/2018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a:t>
            </a:fld>
            <a:endParaRPr lang="en-US" dirty="0"/>
          </a:p>
        </p:txBody>
      </p:sp>
    </p:spTree>
    <p:extLst>
      <p:ext uri="{BB962C8B-B14F-4D97-AF65-F5344CB8AC3E}">
        <p14:creationId xmlns:p14="http://schemas.microsoft.com/office/powerpoint/2010/main" val="3823137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6/21/2018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709143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48A87A34-81AB-432B-8DAE-1953F412C126}" type="datetimeFigureOut">
              <a:rPr lang="en-US" smtClean="0"/>
              <a:pPr/>
              <a:t>6/21/2018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D22F896-40B5-4ADD-8801-0D06FADFA095}" type="slidenum">
              <a:rPr lang="en-US" smtClean="0"/>
              <a:pPr/>
              <a:t>‹N°›</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22248974"/>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16.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slideLayout" Target="../slideLayouts/slideLayout2.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tags" Target="../tags/tag29.xml"/><Relationship Id="rId41" Type="http://schemas.openxmlformats.org/officeDocument/2006/relationships/tags" Target="../tags/tag41.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tags" Target="../tags/tag31.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804086" y="497714"/>
            <a:ext cx="9564650" cy="2163912"/>
          </a:xfrm>
        </p:spPr>
        <p:txBody>
          <a:bodyPr/>
          <a:lstStyle/>
          <a:p>
            <a:pPr algn="ctr"/>
            <a:r>
              <a:rPr lang="fr-FR" dirty="0"/>
              <a:t>Projet Géolocalisation par tags nfc</a:t>
            </a:r>
          </a:p>
        </p:txBody>
      </p:sp>
      <p:sp>
        <p:nvSpPr>
          <p:cNvPr id="8" name="Sous-titre 7"/>
          <p:cNvSpPr>
            <a:spLocks noGrp="1"/>
          </p:cNvSpPr>
          <p:nvPr>
            <p:ph type="subTitle" idx="1"/>
          </p:nvPr>
        </p:nvSpPr>
        <p:spPr>
          <a:xfrm>
            <a:off x="2083413" y="4631056"/>
            <a:ext cx="8791575" cy="1655762"/>
          </a:xfrm>
        </p:spPr>
        <p:txBody>
          <a:bodyPr>
            <a:normAutofit/>
          </a:bodyPr>
          <a:lstStyle/>
          <a:p>
            <a:pPr algn="ctr"/>
            <a:r>
              <a:rPr lang="fr-FR" b="1" dirty="0">
                <a:solidFill>
                  <a:schemeClr val="bg1"/>
                </a:solidFill>
              </a:rPr>
              <a:t>Responsable projet </a:t>
            </a:r>
          </a:p>
          <a:p>
            <a:pPr algn="ctr">
              <a:spcBef>
                <a:spcPts val="0"/>
              </a:spcBef>
            </a:pPr>
            <a:r>
              <a:rPr lang="fr-FR" dirty="0" err="1">
                <a:solidFill>
                  <a:schemeClr val="bg1"/>
                </a:solidFill>
              </a:rPr>
              <a:t>joëlle</a:t>
            </a:r>
            <a:r>
              <a:rPr lang="fr-FR" dirty="0">
                <a:solidFill>
                  <a:schemeClr val="bg1"/>
                </a:solidFill>
              </a:rPr>
              <a:t> </a:t>
            </a:r>
            <a:r>
              <a:rPr lang="fr-FR" dirty="0" err="1">
                <a:solidFill>
                  <a:schemeClr val="bg1"/>
                </a:solidFill>
              </a:rPr>
              <a:t>maillefert</a:t>
            </a:r>
            <a:endParaRPr lang="fr-FR" dirty="0">
              <a:solidFill>
                <a:schemeClr val="bg1"/>
              </a:solidFill>
            </a:endParaRPr>
          </a:p>
          <a:p>
            <a:pPr algn="ctr">
              <a:spcBef>
                <a:spcPts val="0"/>
              </a:spcBef>
            </a:pPr>
            <a:endParaRPr lang="fr-FR" dirty="0">
              <a:solidFill>
                <a:schemeClr val="bg1"/>
              </a:solidFill>
            </a:endParaRPr>
          </a:p>
          <a:p>
            <a:pPr algn="ctr">
              <a:spcBef>
                <a:spcPts val="0"/>
              </a:spcBef>
            </a:pPr>
            <a:r>
              <a:rPr lang="fr-FR" b="1" dirty="0">
                <a:solidFill>
                  <a:schemeClr val="bg1"/>
                </a:solidFill>
              </a:rPr>
              <a:t>Membres du projet</a:t>
            </a:r>
          </a:p>
          <a:p>
            <a:pPr algn="ctr">
              <a:spcBef>
                <a:spcPts val="0"/>
              </a:spcBef>
            </a:pPr>
            <a:r>
              <a:rPr lang="fr-FR" dirty="0" err="1">
                <a:solidFill>
                  <a:schemeClr val="bg1"/>
                </a:solidFill>
              </a:rPr>
              <a:t>mehdi</a:t>
            </a:r>
            <a:r>
              <a:rPr lang="fr-FR" dirty="0">
                <a:solidFill>
                  <a:schemeClr val="bg1"/>
                </a:solidFill>
              </a:rPr>
              <a:t> </a:t>
            </a:r>
            <a:r>
              <a:rPr lang="fr-FR" dirty="0" err="1">
                <a:solidFill>
                  <a:schemeClr val="bg1"/>
                </a:solidFill>
              </a:rPr>
              <a:t>bassou</a:t>
            </a:r>
            <a:r>
              <a:rPr lang="fr-FR" dirty="0">
                <a:solidFill>
                  <a:schemeClr val="bg1"/>
                </a:solidFill>
              </a:rPr>
              <a:t> &amp; Antoine </a:t>
            </a:r>
            <a:r>
              <a:rPr lang="fr-FR" dirty="0" err="1">
                <a:solidFill>
                  <a:schemeClr val="bg1"/>
                </a:solidFill>
              </a:rPr>
              <a:t>Gerges-hanna</a:t>
            </a:r>
            <a:endParaRPr lang="fr-FR" dirty="0">
              <a:solidFill>
                <a:schemeClr val="bg1"/>
              </a:solidFill>
            </a:endParaRPr>
          </a:p>
        </p:txBody>
      </p:sp>
      <p:pic>
        <p:nvPicPr>
          <p:cNvPr id="1032" name="Picture 8" descr="Résultat de recherche d'images pour &quot;LOGO IUT CACHAN&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74988" y="497714"/>
            <a:ext cx="1018746" cy="76469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Résultat de recherche d'images pour &quot;android&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822" y="3109564"/>
            <a:ext cx="1330756" cy="1521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56371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8D1FC47-09B7-4EAB-807B-528219AA0A48}"/>
              </a:ext>
            </a:extLst>
          </p:cNvPr>
          <p:cNvSpPr/>
          <p:nvPr/>
        </p:nvSpPr>
        <p:spPr>
          <a:xfrm>
            <a:off x="447675" y="657225"/>
            <a:ext cx="11268075" cy="24574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E81BFA21-BA05-4CA4-AE75-06181A682F86}"/>
              </a:ext>
            </a:extLst>
          </p:cNvPr>
          <p:cNvSpPr txBox="1"/>
          <p:nvPr/>
        </p:nvSpPr>
        <p:spPr>
          <a:xfrm>
            <a:off x="3100387" y="2943314"/>
            <a:ext cx="5991225" cy="1200329"/>
          </a:xfrm>
          <a:prstGeom prst="rect">
            <a:avLst/>
          </a:prstGeom>
          <a:noFill/>
        </p:spPr>
        <p:txBody>
          <a:bodyPr wrap="square" rtlCol="0">
            <a:spAutoFit/>
          </a:bodyPr>
          <a:lstStyle/>
          <a:p>
            <a:pPr algn="ctr"/>
            <a:r>
              <a:rPr lang="fr-FR" sz="7200" b="1" dirty="0">
                <a:solidFill>
                  <a:schemeClr val="bg1"/>
                </a:solidFill>
              </a:rPr>
              <a:t>Conclusion</a:t>
            </a:r>
            <a:endParaRPr lang="fr-FR" b="1" dirty="0">
              <a:solidFill>
                <a:schemeClr val="bg1"/>
              </a:solidFill>
            </a:endParaRPr>
          </a:p>
        </p:txBody>
      </p:sp>
    </p:spTree>
    <p:extLst>
      <p:ext uri="{BB962C8B-B14F-4D97-AF65-F5344CB8AC3E}">
        <p14:creationId xmlns:p14="http://schemas.microsoft.com/office/powerpoint/2010/main" val="2934220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Livrables</a:t>
            </a:r>
          </a:p>
        </p:txBody>
      </p:sp>
      <p:pic>
        <p:nvPicPr>
          <p:cNvPr id="6" name="Image 5">
            <a:extLst>
              <a:ext uri="{FF2B5EF4-FFF2-40B4-BE49-F238E27FC236}">
                <a16:creationId xmlns:a16="http://schemas.microsoft.com/office/drawing/2014/main" id="{F8EF8B0B-7780-4DA9-A9F1-5D84C1715543}"/>
              </a:ext>
            </a:extLst>
          </p:cNvPr>
          <p:cNvPicPr>
            <a:picLocks noChangeAspect="1"/>
          </p:cNvPicPr>
          <p:nvPr/>
        </p:nvPicPr>
        <p:blipFill>
          <a:blip r:embed="rId2"/>
          <a:stretch>
            <a:fillRect/>
          </a:stretch>
        </p:blipFill>
        <p:spPr>
          <a:xfrm>
            <a:off x="4671071" y="2121600"/>
            <a:ext cx="2143125" cy="2143125"/>
          </a:xfrm>
          <a:prstGeom prst="rect">
            <a:avLst/>
          </a:prstGeom>
        </p:spPr>
      </p:pic>
      <p:pic>
        <p:nvPicPr>
          <p:cNvPr id="7" name="Picture 14" descr="RÃ©sultat de recherche d'images pour &quot;google drive&quot;">
            <a:extLst>
              <a:ext uri="{FF2B5EF4-FFF2-40B4-BE49-F238E27FC236}">
                <a16:creationId xmlns:a16="http://schemas.microsoft.com/office/drawing/2014/main" id="{601EBA5D-EF93-4802-818C-90A3B46DB4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05" y="2478744"/>
            <a:ext cx="1876425" cy="18764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RÃ©sultat de recherche d'images pour &quot;android package&quot;">
            <a:extLst>
              <a:ext uri="{FF2B5EF4-FFF2-40B4-BE49-F238E27FC236}">
                <a16:creationId xmlns:a16="http://schemas.microsoft.com/office/drawing/2014/main" id="{FC842F17-3D15-4BAB-83D6-190E10160A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4387" y="5016617"/>
            <a:ext cx="1262543" cy="1262543"/>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8BA3BC55-78E2-46ED-BE0F-1E65A102B5DD}"/>
              </a:ext>
            </a:extLst>
          </p:cNvPr>
          <p:cNvSpPr txBox="1"/>
          <p:nvPr/>
        </p:nvSpPr>
        <p:spPr>
          <a:xfrm>
            <a:off x="3538896" y="5160010"/>
            <a:ext cx="1262543" cy="369332"/>
          </a:xfrm>
          <a:prstGeom prst="rect">
            <a:avLst/>
          </a:prstGeom>
          <a:noFill/>
        </p:spPr>
        <p:txBody>
          <a:bodyPr wrap="square" rtlCol="0">
            <a:spAutoFit/>
          </a:bodyPr>
          <a:lstStyle/>
          <a:p>
            <a:r>
              <a:rPr lang="fr-FR" b="1" dirty="0">
                <a:latin typeface="Calibri" panose="020F0502020204030204" pitchFamily="34" charset="0"/>
                <a:cs typeface="Calibri" panose="020F0502020204030204" pitchFamily="34" charset="0"/>
              </a:rPr>
              <a:t>V.1</a:t>
            </a:r>
          </a:p>
        </p:txBody>
      </p:sp>
      <p:pic>
        <p:nvPicPr>
          <p:cNvPr id="15" name="Picture 4" descr="RÃ©sultat de recherche d'images pour &quot;android package&quot;">
            <a:extLst>
              <a:ext uri="{FF2B5EF4-FFF2-40B4-BE49-F238E27FC236}">
                <a16:creationId xmlns:a16="http://schemas.microsoft.com/office/drawing/2014/main" id="{9773DE6E-61F4-4067-9EA0-F0F26ECD99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1383" y="4593736"/>
            <a:ext cx="2036173" cy="1703431"/>
          </a:xfrm>
          <a:prstGeom prst="rect">
            <a:avLst/>
          </a:prstGeom>
          <a:noFill/>
          <a:extLst>
            <a:ext uri="{909E8E84-426E-40DD-AFC4-6F175D3DCCD1}">
              <a14:hiddenFill xmlns:a14="http://schemas.microsoft.com/office/drawing/2010/main">
                <a:solidFill>
                  <a:srgbClr val="FFFFFF"/>
                </a:solidFill>
              </a14:hiddenFill>
            </a:ext>
          </a:extLst>
        </p:spPr>
      </p:pic>
      <p:sp>
        <p:nvSpPr>
          <p:cNvPr id="14" name="ZoneTexte 13">
            <a:extLst>
              <a:ext uri="{FF2B5EF4-FFF2-40B4-BE49-F238E27FC236}">
                <a16:creationId xmlns:a16="http://schemas.microsoft.com/office/drawing/2014/main" id="{A7156DB4-FFE9-40C8-99AF-7B2C0CACBE7E}"/>
              </a:ext>
            </a:extLst>
          </p:cNvPr>
          <p:cNvSpPr txBox="1"/>
          <p:nvPr/>
        </p:nvSpPr>
        <p:spPr>
          <a:xfrm>
            <a:off x="5780321" y="4805559"/>
            <a:ext cx="1728438" cy="338554"/>
          </a:xfrm>
          <a:prstGeom prst="rect">
            <a:avLst/>
          </a:prstGeom>
          <a:noFill/>
        </p:spPr>
        <p:txBody>
          <a:bodyPr wrap="square" rtlCol="0">
            <a:spAutoFit/>
          </a:bodyPr>
          <a:lstStyle/>
          <a:p>
            <a:r>
              <a:rPr lang="fr-FR" sz="1600" b="1" dirty="0" err="1"/>
              <a:t>V.Finale</a:t>
            </a:r>
            <a:endParaRPr lang="fr-FR" sz="1600" b="1" dirty="0"/>
          </a:p>
        </p:txBody>
      </p:sp>
      <p:sp>
        <p:nvSpPr>
          <p:cNvPr id="16" name="Flèche : droite 15">
            <a:extLst>
              <a:ext uri="{FF2B5EF4-FFF2-40B4-BE49-F238E27FC236}">
                <a16:creationId xmlns:a16="http://schemas.microsoft.com/office/drawing/2014/main" id="{E5A9FE69-A06A-4AAD-88C5-98F4E0848721}"/>
              </a:ext>
            </a:extLst>
          </p:cNvPr>
          <p:cNvSpPr/>
          <p:nvPr/>
        </p:nvSpPr>
        <p:spPr>
          <a:xfrm>
            <a:off x="4801439" y="5429060"/>
            <a:ext cx="744139" cy="2005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7" name="Image 16">
            <a:extLst>
              <a:ext uri="{FF2B5EF4-FFF2-40B4-BE49-F238E27FC236}">
                <a16:creationId xmlns:a16="http://schemas.microsoft.com/office/drawing/2014/main" id="{BDB7AEE7-088B-4877-A474-D2BE432FDEDD}"/>
              </a:ext>
            </a:extLst>
          </p:cNvPr>
          <p:cNvPicPr>
            <a:picLocks noChangeAspect="1"/>
          </p:cNvPicPr>
          <p:nvPr/>
        </p:nvPicPr>
        <p:blipFill>
          <a:blip r:embed="rId5"/>
          <a:stretch>
            <a:fillRect/>
          </a:stretch>
        </p:blipFill>
        <p:spPr>
          <a:xfrm>
            <a:off x="1144317" y="5364924"/>
            <a:ext cx="505202" cy="562180"/>
          </a:xfrm>
          <a:prstGeom prst="rect">
            <a:avLst/>
          </a:prstGeom>
        </p:spPr>
      </p:pic>
      <p:pic>
        <p:nvPicPr>
          <p:cNvPr id="12" name="Image 11">
            <a:extLst>
              <a:ext uri="{FF2B5EF4-FFF2-40B4-BE49-F238E27FC236}">
                <a16:creationId xmlns:a16="http://schemas.microsoft.com/office/drawing/2014/main" id="{927E3070-1E3E-488F-BF50-E307F4C7A46A}"/>
              </a:ext>
            </a:extLst>
          </p:cNvPr>
          <p:cNvPicPr>
            <a:picLocks noChangeAspect="1"/>
          </p:cNvPicPr>
          <p:nvPr/>
        </p:nvPicPr>
        <p:blipFill>
          <a:blip r:embed="rId6"/>
          <a:stretch>
            <a:fillRect/>
          </a:stretch>
        </p:blipFill>
        <p:spPr>
          <a:xfrm>
            <a:off x="8535797" y="2121600"/>
            <a:ext cx="3131543" cy="4467138"/>
          </a:xfrm>
          <a:prstGeom prst="rect">
            <a:avLst/>
          </a:prstGeom>
        </p:spPr>
      </p:pic>
    </p:spTree>
    <p:extLst>
      <p:ext uri="{BB962C8B-B14F-4D97-AF65-F5344CB8AC3E}">
        <p14:creationId xmlns:p14="http://schemas.microsoft.com/office/powerpoint/2010/main" val="1425546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588599" y="733915"/>
            <a:ext cx="9520037" cy="966290"/>
          </a:xfrm>
        </p:spPr>
        <p:txBody>
          <a:bodyPr/>
          <a:lstStyle/>
          <a:p>
            <a:r>
              <a:rPr lang="fr-FR" dirty="0"/>
              <a:t>Contexte du projet</a:t>
            </a:r>
          </a:p>
        </p:txBody>
      </p:sp>
      <p:sp>
        <p:nvSpPr>
          <p:cNvPr id="3" name="Espace réservé du contenu 2"/>
          <p:cNvSpPr>
            <a:spLocks noGrp="1"/>
          </p:cNvSpPr>
          <p:nvPr>
            <p:ph idx="1"/>
          </p:nvPr>
        </p:nvSpPr>
        <p:spPr>
          <a:xfrm>
            <a:off x="707245" y="2311400"/>
            <a:ext cx="3933096" cy="5295901"/>
          </a:xfrm>
        </p:spPr>
        <p:txBody>
          <a:bodyPr/>
          <a:lstStyle/>
          <a:p>
            <a:r>
              <a:rPr lang="fr-FR" sz="1800" dirty="0"/>
              <a:t>Permettre à un visiteur de s’orienter dans l’IUT</a:t>
            </a:r>
          </a:p>
          <a:p>
            <a:endParaRPr lang="fr-FR" sz="1800" dirty="0"/>
          </a:p>
          <a:p>
            <a:endParaRPr lang="fr-FR" sz="1800" dirty="0"/>
          </a:p>
          <a:p>
            <a:r>
              <a:rPr lang="fr-FR" sz="1800" dirty="0"/>
              <a:t>Etiquettes (</a:t>
            </a:r>
            <a:r>
              <a:rPr lang="fr-FR" sz="1800" dirty="0" err="1"/>
              <a:t>TAGs</a:t>
            </a:r>
            <a:r>
              <a:rPr lang="fr-FR" sz="1800" dirty="0"/>
              <a:t> NFC)</a:t>
            </a:r>
          </a:p>
          <a:p>
            <a:endParaRPr lang="fr-FR" sz="1800" dirty="0"/>
          </a:p>
          <a:p>
            <a:endParaRPr lang="fr-FR" sz="1800" dirty="0"/>
          </a:p>
          <a:p>
            <a:r>
              <a:rPr lang="fr-FR" sz="1800" dirty="0"/>
              <a:t>Application Android</a:t>
            </a:r>
          </a:p>
          <a:p>
            <a:endParaRPr lang="fr-FR" sz="1800" dirty="0"/>
          </a:p>
          <a:p>
            <a:endParaRPr lang="fr-FR" sz="1800" dirty="0"/>
          </a:p>
          <a:p>
            <a:pPr marL="0" indent="0">
              <a:buNone/>
            </a:pPr>
            <a:endParaRPr lang="fr-FR" dirty="0"/>
          </a:p>
          <a:p>
            <a:pPr marL="0" indent="0">
              <a:buNone/>
            </a:pPr>
            <a:endParaRPr lang="fr-FR" dirty="0"/>
          </a:p>
          <a:p>
            <a:pPr marL="0" indent="0">
              <a:buNone/>
            </a:pPr>
            <a:endParaRPr lang="fr-FR" dirty="0"/>
          </a:p>
        </p:txBody>
      </p:sp>
      <p:pic>
        <p:nvPicPr>
          <p:cNvPr id="2052" name="Picture 4" descr="Résultat de recherche d'images pour &quot;tag nfc&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99661" y="4769964"/>
            <a:ext cx="987600" cy="970114"/>
          </a:xfrm>
          <a:prstGeom prst="rect">
            <a:avLst/>
          </a:prstGeom>
          <a:ln w="228600" cap="sq" cmpd="thickThin">
            <a:solidFill>
              <a:schemeClr val="tx1"/>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pic>
        <p:nvPicPr>
          <p:cNvPr id="15" name="Image 14"/>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23111" y1="35556" x2="24889" y2="96000"/>
                        <a14:foregroundMark x1="74667" y1="10667" x2="73333" y2="18222"/>
                        <a14:foregroundMark x1="93333" y1="9333" x2="97778" y2="4000"/>
                        <a14:foregroundMark x1="92889" y1="12889" x2="92889" y2="12889"/>
                      </a14:backgroundRemoval>
                    </a14:imgEffect>
                  </a14:imgLayer>
                </a14:imgProps>
              </a:ext>
            </a:extLst>
          </a:blip>
          <a:stretch>
            <a:fillRect/>
          </a:stretch>
        </p:blipFill>
        <p:spPr>
          <a:xfrm>
            <a:off x="8150336" y="1907212"/>
            <a:ext cx="2143125" cy="2143125"/>
          </a:xfrm>
          <a:prstGeom prst="rect">
            <a:avLst/>
          </a:prstGeom>
        </p:spPr>
      </p:pic>
      <p:pic>
        <p:nvPicPr>
          <p:cNvPr id="19" name="Imag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2581" y="4733873"/>
            <a:ext cx="632509" cy="810702"/>
          </a:xfrm>
          <a:prstGeom prst="rect">
            <a:avLst/>
          </a:prstGeom>
        </p:spPr>
      </p:pic>
      <p:pic>
        <p:nvPicPr>
          <p:cNvPr id="3074" name="Picture 2" descr="RÃ©sultat de recherche d'images pour &quot;red cross&quot;">
            <a:extLst>
              <a:ext uri="{FF2B5EF4-FFF2-40B4-BE49-F238E27FC236}">
                <a16:creationId xmlns:a16="http://schemas.microsoft.com/office/drawing/2014/main" id="{091374B3-D29E-407F-BCDB-22A99AD641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81577" y="4504341"/>
            <a:ext cx="1174515" cy="11745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Ã©sultat de recherche d'images pour &quot;android&quot;">
            <a:extLst>
              <a:ext uri="{FF2B5EF4-FFF2-40B4-BE49-F238E27FC236}">
                <a16:creationId xmlns:a16="http://schemas.microsoft.com/office/drawing/2014/main" id="{CE7A34B9-446F-49AA-A88B-B9C749A844E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03390" y="4390360"/>
            <a:ext cx="2918508" cy="1524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9311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74"/>
                                        </p:tgtEl>
                                        <p:attrNameLst>
                                          <p:attrName>style.visibility</p:attrName>
                                        </p:attrNameLst>
                                      </p:cBhvr>
                                      <p:to>
                                        <p:strVal val="visible"/>
                                      </p:to>
                                    </p:set>
                                    <p:animEffect transition="in" filter="wipe(down)">
                                      <p:cBhvr>
                                        <p:cTn id="27" dur="500"/>
                                        <p:tgtEl>
                                          <p:spTgt spid="307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par>
                                <p:cTn id="33" presetID="42" presetClass="entr" presetSubtype="0" fill="hold" nodeType="withEffect">
                                  <p:stCondLst>
                                    <p:cond delay="0"/>
                                  </p:stCondLst>
                                  <p:childTnLst>
                                    <p:set>
                                      <p:cBhvr>
                                        <p:cTn id="34" dur="1" fill="hold">
                                          <p:stCondLst>
                                            <p:cond delay="0"/>
                                          </p:stCondLst>
                                        </p:cTn>
                                        <p:tgtEl>
                                          <p:spTgt spid="2050"/>
                                        </p:tgtEl>
                                        <p:attrNameLst>
                                          <p:attrName>style.visibility</p:attrName>
                                        </p:attrNameLst>
                                      </p:cBhvr>
                                      <p:to>
                                        <p:strVal val="visible"/>
                                      </p:to>
                                    </p:set>
                                    <p:animEffect transition="in" filter="fade">
                                      <p:cBhvr>
                                        <p:cTn id="35" dur="1000"/>
                                        <p:tgtEl>
                                          <p:spTgt spid="2050"/>
                                        </p:tgtEl>
                                      </p:cBhvr>
                                    </p:animEffect>
                                    <p:anim calcmode="lin" valueType="num">
                                      <p:cBhvr>
                                        <p:cTn id="36" dur="1000" fill="hold"/>
                                        <p:tgtEl>
                                          <p:spTgt spid="2050"/>
                                        </p:tgtEl>
                                        <p:attrNameLst>
                                          <p:attrName>ppt_x</p:attrName>
                                        </p:attrNameLst>
                                      </p:cBhvr>
                                      <p:tavLst>
                                        <p:tav tm="0">
                                          <p:val>
                                            <p:strVal val="#ppt_x"/>
                                          </p:val>
                                        </p:tav>
                                        <p:tav tm="100000">
                                          <p:val>
                                            <p:strVal val="#ppt_x"/>
                                          </p:val>
                                        </p:tav>
                                      </p:tavLst>
                                    </p:anim>
                                    <p:anim calcmode="lin" valueType="num">
                                      <p:cBhvr>
                                        <p:cTn id="37" dur="1000" fill="hold"/>
                                        <p:tgtEl>
                                          <p:spTgt spid="2050"/>
                                        </p:tgtEl>
                                        <p:attrNameLst>
                                          <p:attrName>ppt_y</p:attrName>
                                        </p:attrNameLst>
                                      </p:cBhvr>
                                      <p:tavLst>
                                        <p:tav tm="0">
                                          <p:val>
                                            <p:strVal val="#ppt_y+.1"/>
                                          </p:val>
                                        </p:tav>
                                        <p:tav tm="100000">
                                          <p:val>
                                            <p:strVal val="#ppt_y"/>
                                          </p:val>
                                        </p:tav>
                                      </p:tavLst>
                                    </p:anim>
                                  </p:childTnLst>
                                </p:cTn>
                              </p:par>
                            </p:childTnLst>
                          </p:cTn>
                        </p:par>
                        <p:par>
                          <p:cTn id="38" fill="hold">
                            <p:stCondLst>
                              <p:cond delay="1000"/>
                            </p:stCondLst>
                            <p:childTnLst>
                              <p:par>
                                <p:cTn id="39" presetID="42" presetClass="entr" presetSubtype="0" fill="hold" nodeType="afterEffect">
                                  <p:stCondLst>
                                    <p:cond delay="0"/>
                                  </p:stCondLst>
                                  <p:childTnLst>
                                    <p:set>
                                      <p:cBhvr>
                                        <p:cTn id="40" dur="1" fill="hold">
                                          <p:stCondLst>
                                            <p:cond delay="0"/>
                                          </p:stCondLst>
                                        </p:cTn>
                                        <p:tgtEl>
                                          <p:spTgt spid="2052"/>
                                        </p:tgtEl>
                                        <p:attrNameLst>
                                          <p:attrName>style.visibility</p:attrName>
                                        </p:attrNameLst>
                                      </p:cBhvr>
                                      <p:to>
                                        <p:strVal val="visible"/>
                                      </p:to>
                                    </p:set>
                                    <p:animEffect transition="in" filter="fade">
                                      <p:cBhvr>
                                        <p:cTn id="41" dur="1000"/>
                                        <p:tgtEl>
                                          <p:spTgt spid="2052"/>
                                        </p:tgtEl>
                                      </p:cBhvr>
                                    </p:animEffect>
                                    <p:anim calcmode="lin" valueType="num">
                                      <p:cBhvr>
                                        <p:cTn id="42" dur="1000" fill="hold"/>
                                        <p:tgtEl>
                                          <p:spTgt spid="2052"/>
                                        </p:tgtEl>
                                        <p:attrNameLst>
                                          <p:attrName>ppt_x</p:attrName>
                                        </p:attrNameLst>
                                      </p:cBhvr>
                                      <p:tavLst>
                                        <p:tav tm="0">
                                          <p:val>
                                            <p:strVal val="#ppt_x"/>
                                          </p:val>
                                        </p:tav>
                                        <p:tav tm="100000">
                                          <p:val>
                                            <p:strVal val="#ppt_x"/>
                                          </p:val>
                                        </p:tav>
                                      </p:tavLst>
                                    </p:anim>
                                    <p:anim calcmode="lin" valueType="num">
                                      <p:cBhvr>
                                        <p:cTn id="43"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581192" y="693442"/>
            <a:ext cx="11029616" cy="1013800"/>
          </a:xfrm>
        </p:spPr>
        <p:txBody>
          <a:bodyPr/>
          <a:lstStyle/>
          <a:p>
            <a:r>
              <a:rPr lang="fr-FR" dirty="0"/>
              <a:t>Cahier des charges</a:t>
            </a:r>
          </a:p>
        </p:txBody>
      </p:sp>
      <p:sp>
        <p:nvSpPr>
          <p:cNvPr id="3" name="Espace réservé du contenu 2"/>
          <p:cNvSpPr>
            <a:spLocks noGrp="1"/>
          </p:cNvSpPr>
          <p:nvPr>
            <p:ph idx="1"/>
          </p:nvPr>
        </p:nvSpPr>
        <p:spPr>
          <a:xfrm>
            <a:off x="421705" y="2243877"/>
            <a:ext cx="9679226" cy="5156643"/>
          </a:xfrm>
        </p:spPr>
        <p:txBody>
          <a:bodyPr>
            <a:normAutofit/>
          </a:bodyPr>
          <a:lstStyle/>
          <a:p>
            <a:r>
              <a:rPr lang="fr-FR" dirty="0"/>
              <a:t>Concevoir l’interface utilisateur et les interactions entre l’application et l’utilisateur </a:t>
            </a:r>
          </a:p>
          <a:p>
            <a:endParaRPr lang="fr-FR" dirty="0"/>
          </a:p>
          <a:p>
            <a:r>
              <a:rPr lang="fr-FR" dirty="0"/>
              <a:t>Prévoir le lieu d’implantation des étiquettes</a:t>
            </a:r>
          </a:p>
          <a:p>
            <a:endParaRPr lang="fr-FR" dirty="0"/>
          </a:p>
          <a:p>
            <a:r>
              <a:rPr lang="fr-FR" dirty="0"/>
              <a:t>Choisir le code implanté dans les étiquettes, les programmer par la suite</a:t>
            </a:r>
          </a:p>
          <a:p>
            <a:endParaRPr lang="fr-FR" dirty="0"/>
          </a:p>
          <a:p>
            <a:r>
              <a:rPr lang="fr-FR" dirty="0"/>
              <a:t>Développer l’application</a:t>
            </a:r>
          </a:p>
          <a:p>
            <a:endParaRPr lang="fr-FR" dirty="0"/>
          </a:p>
          <a:p>
            <a:r>
              <a:rPr lang="fr-FR" dirty="0"/>
              <a:t>Étudier une manière de fournir l’application Android</a:t>
            </a:r>
          </a:p>
          <a:p>
            <a:endParaRPr lang="fr-FR" dirty="0"/>
          </a:p>
          <a:p>
            <a:endParaRPr lang="fr-FR" dirty="0"/>
          </a:p>
          <a:p>
            <a:endParaRPr lang="fr-FR" dirty="0"/>
          </a:p>
        </p:txBody>
      </p:sp>
    </p:spTree>
    <p:extLst>
      <p:ext uri="{BB962C8B-B14F-4D97-AF65-F5344CB8AC3E}">
        <p14:creationId xmlns:p14="http://schemas.microsoft.com/office/powerpoint/2010/main" val="172560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1000"/>
                                        <p:tgtEl>
                                          <p:spTgt spid="3">
                                            <p:txEl>
                                              <p:pRg st="8" end="8"/>
                                            </p:txEl>
                                          </p:spTgt>
                                        </p:tgtEl>
                                      </p:cBhvr>
                                    </p:animEffect>
                                    <p:anim calcmode="lin" valueType="num">
                                      <p:cBhvr>
                                        <p:cTn id="3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p:cNvSpPr>
            <a:spLocks noGrp="1"/>
          </p:cNvSpPr>
          <p:nvPr>
            <p:ph type="title"/>
          </p:nvPr>
        </p:nvSpPr>
        <p:spPr>
          <a:xfrm>
            <a:off x="594471" y="704592"/>
            <a:ext cx="8717161" cy="1006260"/>
          </a:xfrm>
        </p:spPr>
        <p:txBody>
          <a:bodyPr/>
          <a:lstStyle/>
          <a:p>
            <a:r>
              <a:rPr lang="fr-FR" dirty="0"/>
              <a:t>Déroulement du projet</a:t>
            </a:r>
          </a:p>
        </p:txBody>
      </p:sp>
      <p:grpSp>
        <p:nvGrpSpPr>
          <p:cNvPr id="94" name="Groupe 93"/>
          <p:cNvGrpSpPr/>
          <p:nvPr/>
        </p:nvGrpSpPr>
        <p:grpSpPr>
          <a:xfrm>
            <a:off x="2294363" y="2062400"/>
            <a:ext cx="7677304" cy="1732194"/>
            <a:chOff x="3393507" y="2757387"/>
            <a:chExt cx="7021122" cy="1534228"/>
          </a:xfrm>
        </p:grpSpPr>
        <p:grpSp>
          <p:nvGrpSpPr>
            <p:cNvPr id="89" name="Groupe 88"/>
            <p:cNvGrpSpPr/>
            <p:nvPr/>
          </p:nvGrpSpPr>
          <p:grpSpPr>
            <a:xfrm>
              <a:off x="9430008" y="2776593"/>
              <a:ext cx="909934" cy="1138798"/>
              <a:chOff x="2822251" y="2764680"/>
              <a:chExt cx="909934" cy="1138798"/>
            </a:xfrm>
          </p:grpSpPr>
          <p:cxnSp>
            <p:nvCxnSpPr>
              <p:cNvPr id="90" name="OTLSHAPE_M_a58f29487c0343c08abcf41913e40cae_Connector1"/>
              <p:cNvCxnSpPr/>
              <p:nvPr>
                <p:custDataLst>
                  <p:tags r:id="rId38"/>
                </p:custDataLst>
              </p:nvPr>
            </p:nvCxnSpPr>
            <p:spPr>
              <a:xfrm>
                <a:off x="2822251" y="2836587"/>
                <a:ext cx="0" cy="1066891"/>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 name="OTLSHAPE_M_a58f29487c0343c08abcf41913e40cae_Title"/>
              <p:cNvSpPr txBox="1"/>
              <p:nvPr>
                <p:custDataLst>
                  <p:tags r:id="rId39"/>
                </p:custDataLst>
              </p:nvPr>
            </p:nvSpPr>
            <p:spPr>
              <a:xfrm>
                <a:off x="3006401" y="2764680"/>
                <a:ext cx="725784" cy="153888"/>
              </a:xfrm>
              <a:prstGeom prst="rect">
                <a:avLst/>
              </a:prstGeom>
              <a:noFill/>
            </p:spPr>
            <p:txBody>
              <a:bodyPr vert="horz" wrap="square" lIns="0" tIns="0" rIns="0" bIns="0" rtlCol="0" anchor="ctr" anchorCtr="0">
                <a:spAutoFit/>
              </a:bodyPr>
              <a:lstStyle/>
              <a:p>
                <a:r>
                  <a:rPr lang="en-US" sz="1000" b="1" spc="-6" dirty="0">
                    <a:solidFill>
                      <a:srgbClr val="3B5998"/>
                    </a:solidFill>
                    <a:latin typeface="Calibri" panose="020F0502020204030204" pitchFamily="34" charset="0"/>
                  </a:rPr>
                  <a:t>Version finale</a:t>
                </a:r>
              </a:p>
            </p:txBody>
          </p:sp>
          <p:sp>
            <p:nvSpPr>
              <p:cNvPr id="92" name="OTLSHAPE_M_a58f29487c0343c08abcf41913e40cae_Date"/>
              <p:cNvSpPr txBox="1"/>
              <p:nvPr>
                <p:custDataLst>
                  <p:tags r:id="rId40"/>
                </p:custDataLst>
              </p:nvPr>
            </p:nvSpPr>
            <p:spPr>
              <a:xfrm>
                <a:off x="3006401" y="2919137"/>
                <a:ext cx="393700" cy="155025"/>
              </a:xfrm>
              <a:prstGeom prst="rect">
                <a:avLst/>
              </a:prstGeom>
              <a:noFill/>
            </p:spPr>
            <p:txBody>
              <a:bodyPr vert="horz" wrap="square" lIns="0" tIns="0" rIns="0" bIns="0" rtlCol="0" anchor="ctr" anchorCtr="0">
                <a:spAutoFit/>
              </a:bodyPr>
              <a:lstStyle/>
              <a:p>
                <a:r>
                  <a:rPr lang="en-US" sz="1000" spc="-8" dirty="0">
                    <a:solidFill>
                      <a:srgbClr val="7F7F7F"/>
                    </a:solidFill>
                    <a:latin typeface="Calibri" panose="020F0502020204030204" pitchFamily="34" charset="0"/>
                  </a:rPr>
                  <a:t>20 Juin</a:t>
                </a:r>
              </a:p>
            </p:txBody>
          </p:sp>
          <p:sp>
            <p:nvSpPr>
              <p:cNvPr id="93" name="OTLSHAPE_M_a58f29487c0343c08abcf41913e40cae_Shape"/>
              <p:cNvSpPr/>
              <p:nvPr>
                <p:custDataLst>
                  <p:tags r:id="rId41"/>
                </p:custDataLst>
              </p:nvPr>
            </p:nvSpPr>
            <p:spPr>
              <a:xfrm rot="16200000">
                <a:off x="2847651" y="2836587"/>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e 78"/>
            <p:cNvGrpSpPr/>
            <p:nvPr/>
          </p:nvGrpSpPr>
          <p:grpSpPr>
            <a:xfrm>
              <a:off x="6505795" y="2758841"/>
              <a:ext cx="1536056" cy="1208963"/>
              <a:chOff x="2847651" y="2758097"/>
              <a:chExt cx="1536056" cy="1208963"/>
            </a:xfrm>
          </p:grpSpPr>
          <p:cxnSp>
            <p:nvCxnSpPr>
              <p:cNvPr id="80" name="OTLSHAPE_M_a58f29487c0343c08abcf41913e40cae_Connector1"/>
              <p:cNvCxnSpPr/>
              <p:nvPr>
                <p:custDataLst>
                  <p:tags r:id="rId34"/>
                </p:custDataLst>
              </p:nvPr>
            </p:nvCxnSpPr>
            <p:spPr>
              <a:xfrm>
                <a:off x="3769105" y="2900169"/>
                <a:ext cx="0" cy="1066891"/>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1" name="OTLSHAPE_M_a58f29487c0343c08abcf41913e40cae_Title"/>
              <p:cNvSpPr txBox="1"/>
              <p:nvPr>
                <p:custDataLst>
                  <p:tags r:id="rId35"/>
                </p:custDataLst>
              </p:nvPr>
            </p:nvSpPr>
            <p:spPr>
              <a:xfrm>
                <a:off x="3748707" y="2758097"/>
                <a:ext cx="635000" cy="155025"/>
              </a:xfrm>
              <a:prstGeom prst="rect">
                <a:avLst/>
              </a:prstGeom>
              <a:noFill/>
            </p:spPr>
            <p:txBody>
              <a:bodyPr vert="horz" wrap="square" lIns="0" tIns="0" rIns="0" bIns="0" rtlCol="0" anchor="ctr" anchorCtr="0">
                <a:spAutoFit/>
              </a:bodyPr>
              <a:lstStyle/>
              <a:p>
                <a:r>
                  <a:rPr lang="en-US" sz="1000" b="1" spc="-6" dirty="0">
                    <a:solidFill>
                      <a:srgbClr val="3B5998"/>
                    </a:solidFill>
                    <a:latin typeface="Calibri" panose="020F0502020204030204" pitchFamily="34" charset="0"/>
                  </a:rPr>
                  <a:t>Version 3</a:t>
                </a:r>
              </a:p>
            </p:txBody>
          </p:sp>
          <p:sp>
            <p:nvSpPr>
              <p:cNvPr id="82" name="OTLSHAPE_M_a58f29487c0343c08abcf41913e40cae_Date"/>
              <p:cNvSpPr txBox="1"/>
              <p:nvPr>
                <p:custDataLst>
                  <p:tags r:id="rId36"/>
                </p:custDataLst>
              </p:nvPr>
            </p:nvSpPr>
            <p:spPr>
              <a:xfrm>
                <a:off x="3793838" y="2888828"/>
                <a:ext cx="393700" cy="136301"/>
              </a:xfrm>
              <a:prstGeom prst="rect">
                <a:avLst/>
              </a:prstGeom>
              <a:noFill/>
            </p:spPr>
            <p:txBody>
              <a:bodyPr vert="horz" wrap="square" lIns="0" tIns="0" rIns="0" bIns="0" rtlCol="0" anchor="ctr" anchorCtr="0">
                <a:spAutoFit/>
              </a:bodyPr>
              <a:lstStyle/>
              <a:p>
                <a:r>
                  <a:rPr lang="en-US" sz="1000" spc="-8" dirty="0">
                    <a:solidFill>
                      <a:srgbClr val="7F7F7F"/>
                    </a:solidFill>
                    <a:latin typeface="Calibri" panose="020F0502020204030204" pitchFamily="34" charset="0"/>
                  </a:rPr>
                  <a:t>11 Juin</a:t>
                </a:r>
              </a:p>
            </p:txBody>
          </p:sp>
          <p:sp>
            <p:nvSpPr>
              <p:cNvPr id="83" name="OTLSHAPE_M_a58f29487c0343c08abcf41913e40cae_Shape"/>
              <p:cNvSpPr/>
              <p:nvPr>
                <p:custDataLst>
                  <p:tags r:id="rId37"/>
                </p:custDataLst>
              </p:nvPr>
            </p:nvSpPr>
            <p:spPr>
              <a:xfrm rot="16200000">
                <a:off x="2847651" y="2836587"/>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3" name="Groupe 72"/>
            <p:cNvGrpSpPr/>
            <p:nvPr/>
          </p:nvGrpSpPr>
          <p:grpSpPr>
            <a:xfrm>
              <a:off x="4461094" y="2766263"/>
              <a:ext cx="819150" cy="1139366"/>
              <a:chOff x="2822251" y="2764112"/>
              <a:chExt cx="819150" cy="1139366"/>
            </a:xfrm>
          </p:grpSpPr>
          <p:cxnSp>
            <p:nvCxnSpPr>
              <p:cNvPr id="10" name="OTLSHAPE_M_a58f29487c0343c08abcf41913e40cae_Connector1"/>
              <p:cNvCxnSpPr/>
              <p:nvPr>
                <p:custDataLst>
                  <p:tags r:id="rId30"/>
                </p:custDataLst>
              </p:nvPr>
            </p:nvCxnSpPr>
            <p:spPr>
              <a:xfrm>
                <a:off x="2822251" y="2836587"/>
                <a:ext cx="0" cy="1066891"/>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1" name="OTLSHAPE_M_a58f29487c0343c08abcf41913e40cae_Title"/>
              <p:cNvSpPr txBox="1"/>
              <p:nvPr>
                <p:custDataLst>
                  <p:tags r:id="rId31"/>
                </p:custDataLst>
              </p:nvPr>
            </p:nvSpPr>
            <p:spPr>
              <a:xfrm>
                <a:off x="3006401" y="2764112"/>
                <a:ext cx="635000" cy="155025"/>
              </a:xfrm>
              <a:prstGeom prst="rect">
                <a:avLst/>
              </a:prstGeom>
              <a:noFill/>
            </p:spPr>
            <p:txBody>
              <a:bodyPr vert="horz" wrap="square" lIns="0" tIns="0" rIns="0" bIns="0" rtlCol="0" anchor="ctr" anchorCtr="0">
                <a:spAutoFit/>
              </a:bodyPr>
              <a:lstStyle/>
              <a:p>
                <a:r>
                  <a:rPr lang="en-US" sz="1000" b="1" spc="-6" dirty="0">
                    <a:solidFill>
                      <a:srgbClr val="3B5998"/>
                    </a:solidFill>
                    <a:latin typeface="Calibri" panose="020F0502020204030204" pitchFamily="34" charset="0"/>
                  </a:rPr>
                  <a:t>Version 1</a:t>
                </a:r>
              </a:p>
            </p:txBody>
          </p:sp>
          <p:sp>
            <p:nvSpPr>
              <p:cNvPr id="32" name="OTLSHAPE_M_a58f29487c0343c08abcf41913e40cae_Date"/>
              <p:cNvSpPr txBox="1"/>
              <p:nvPr>
                <p:custDataLst>
                  <p:tags r:id="rId32"/>
                </p:custDataLst>
              </p:nvPr>
            </p:nvSpPr>
            <p:spPr>
              <a:xfrm>
                <a:off x="3006401" y="2919137"/>
                <a:ext cx="393700" cy="155025"/>
              </a:xfrm>
              <a:prstGeom prst="rect">
                <a:avLst/>
              </a:prstGeom>
              <a:noFill/>
            </p:spPr>
            <p:txBody>
              <a:bodyPr vert="horz" wrap="square" lIns="0" tIns="0" rIns="0" bIns="0" rtlCol="0" anchor="ctr" anchorCtr="0">
                <a:spAutoFit/>
              </a:bodyPr>
              <a:lstStyle/>
              <a:p>
                <a:r>
                  <a:rPr lang="en-US" sz="1000" spc="-8" dirty="0">
                    <a:solidFill>
                      <a:srgbClr val="7F7F7F"/>
                    </a:solidFill>
                    <a:latin typeface="Calibri" panose="020F0502020204030204" pitchFamily="34" charset="0"/>
                  </a:rPr>
                  <a:t>16 Mai</a:t>
                </a:r>
              </a:p>
            </p:txBody>
          </p:sp>
          <p:sp>
            <p:nvSpPr>
              <p:cNvPr id="33" name="OTLSHAPE_M_a58f29487c0343c08abcf41913e40cae_Shape"/>
              <p:cNvSpPr/>
              <p:nvPr>
                <p:custDataLst>
                  <p:tags r:id="rId33"/>
                </p:custDataLst>
              </p:nvPr>
            </p:nvSpPr>
            <p:spPr>
              <a:xfrm rot="16200000">
                <a:off x="2847651" y="2836587"/>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e 73"/>
            <p:cNvGrpSpPr/>
            <p:nvPr/>
          </p:nvGrpSpPr>
          <p:grpSpPr>
            <a:xfrm>
              <a:off x="8086982" y="2757387"/>
              <a:ext cx="819150" cy="1139366"/>
              <a:chOff x="3028141" y="2753530"/>
              <a:chExt cx="819150" cy="1139366"/>
            </a:xfrm>
          </p:grpSpPr>
          <p:cxnSp>
            <p:nvCxnSpPr>
              <p:cNvPr id="75" name="OTLSHAPE_M_a58f29487c0343c08abcf41913e40cae_Connector1"/>
              <p:cNvCxnSpPr/>
              <p:nvPr>
                <p:custDataLst>
                  <p:tags r:id="rId26"/>
                </p:custDataLst>
              </p:nvPr>
            </p:nvCxnSpPr>
            <p:spPr>
              <a:xfrm>
                <a:off x="3028141" y="2826005"/>
                <a:ext cx="0" cy="1066891"/>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OTLSHAPE_M_a58f29487c0343c08abcf41913e40cae_Title"/>
              <p:cNvSpPr txBox="1"/>
              <p:nvPr>
                <p:custDataLst>
                  <p:tags r:id="rId27"/>
                </p:custDataLst>
              </p:nvPr>
            </p:nvSpPr>
            <p:spPr>
              <a:xfrm>
                <a:off x="3212291" y="2753530"/>
                <a:ext cx="635000" cy="155025"/>
              </a:xfrm>
              <a:prstGeom prst="rect">
                <a:avLst/>
              </a:prstGeom>
              <a:noFill/>
            </p:spPr>
            <p:txBody>
              <a:bodyPr vert="horz" wrap="square" lIns="0" tIns="0" rIns="0" bIns="0" rtlCol="0" anchor="ctr" anchorCtr="0">
                <a:spAutoFit/>
              </a:bodyPr>
              <a:lstStyle/>
              <a:p>
                <a:r>
                  <a:rPr lang="en-US" sz="1000" b="1" spc="-6" dirty="0">
                    <a:solidFill>
                      <a:srgbClr val="3B5998"/>
                    </a:solidFill>
                    <a:latin typeface="Calibri" panose="020F0502020204030204" pitchFamily="34" charset="0"/>
                  </a:rPr>
                  <a:t>Version 4</a:t>
                </a:r>
              </a:p>
            </p:txBody>
          </p:sp>
          <p:sp>
            <p:nvSpPr>
              <p:cNvPr id="77" name="OTLSHAPE_M_a58f29487c0343c08abcf41913e40cae_Date"/>
              <p:cNvSpPr txBox="1"/>
              <p:nvPr>
                <p:custDataLst>
                  <p:tags r:id="rId28"/>
                </p:custDataLst>
              </p:nvPr>
            </p:nvSpPr>
            <p:spPr>
              <a:xfrm>
                <a:off x="3212291" y="2908555"/>
                <a:ext cx="393700" cy="155025"/>
              </a:xfrm>
              <a:prstGeom prst="rect">
                <a:avLst/>
              </a:prstGeom>
              <a:noFill/>
            </p:spPr>
            <p:txBody>
              <a:bodyPr vert="horz" wrap="square" lIns="0" tIns="0" rIns="0" bIns="0" rtlCol="0" anchor="ctr" anchorCtr="0">
                <a:spAutoFit/>
              </a:bodyPr>
              <a:lstStyle/>
              <a:p>
                <a:r>
                  <a:rPr lang="en-US" sz="1000" spc="-8" dirty="0">
                    <a:solidFill>
                      <a:srgbClr val="7F7F7F"/>
                    </a:solidFill>
                    <a:latin typeface="Calibri" panose="020F0502020204030204" pitchFamily="34" charset="0"/>
                  </a:rPr>
                  <a:t>13 Juin</a:t>
                </a:r>
              </a:p>
            </p:txBody>
          </p:sp>
          <p:sp>
            <p:nvSpPr>
              <p:cNvPr id="78" name="OTLSHAPE_M_a58f29487c0343c08abcf41913e40cae_Shape"/>
              <p:cNvSpPr/>
              <p:nvPr>
                <p:custDataLst>
                  <p:tags r:id="rId29"/>
                </p:custDataLst>
              </p:nvPr>
            </p:nvSpPr>
            <p:spPr>
              <a:xfrm rot="16200000">
                <a:off x="3053541" y="2826005"/>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OTLSHAPE_TB_00000000000000000000000000000000_LeftEndCaps"/>
            <p:cNvSpPr txBox="1"/>
            <p:nvPr>
              <p:custDataLst>
                <p:tags r:id="rId7"/>
              </p:custDataLst>
            </p:nvPr>
          </p:nvSpPr>
          <p:spPr>
            <a:xfrm>
              <a:off x="3393507" y="3889205"/>
              <a:ext cx="544764" cy="395273"/>
            </a:xfrm>
            <a:prstGeom prst="rect">
              <a:avLst/>
            </a:prstGeom>
            <a:noFill/>
          </p:spPr>
          <p:txBody>
            <a:bodyPr vert="horz" wrap="none" lIns="0" tIns="0" rIns="0" bIns="0" rtlCol="0" anchor="ctr" anchorCtr="0">
              <a:spAutoFit/>
            </a:bodyPr>
            <a:lstStyle/>
            <a:p>
              <a:pPr algn="ctr"/>
              <a:r>
                <a:rPr lang="en-US" b="1" spc="-36" dirty="0">
                  <a:solidFill>
                    <a:srgbClr val="C0504D"/>
                  </a:solidFill>
                  <a:latin typeface="Corbel" panose="020B0503020204020204" pitchFamily="34" charset="0"/>
                </a:rPr>
                <a:t>Début</a:t>
              </a:r>
            </a:p>
            <a:p>
              <a:pPr algn="ctr"/>
              <a:r>
                <a:rPr lang="en-US" sz="1100" spc="-36" dirty="0">
                  <a:solidFill>
                    <a:srgbClr val="C0504D"/>
                  </a:solidFill>
                  <a:latin typeface="Corbel" panose="020B0503020204020204" pitchFamily="34" charset="0"/>
                </a:rPr>
                <a:t>14 Mai</a:t>
              </a:r>
            </a:p>
          </p:txBody>
        </p:sp>
        <p:sp>
          <p:nvSpPr>
            <p:cNvPr id="12" name="OTLSHAPE_TB_00000000000000000000000000000000_RightEndCaps"/>
            <p:cNvSpPr txBox="1"/>
            <p:nvPr>
              <p:custDataLst>
                <p:tags r:id="rId8"/>
              </p:custDataLst>
            </p:nvPr>
          </p:nvSpPr>
          <p:spPr>
            <a:xfrm>
              <a:off x="10073287" y="3896342"/>
              <a:ext cx="341342" cy="395273"/>
            </a:xfrm>
            <a:prstGeom prst="rect">
              <a:avLst/>
            </a:prstGeom>
            <a:noFill/>
          </p:spPr>
          <p:txBody>
            <a:bodyPr vert="horz" wrap="none" lIns="0" tIns="0" rIns="0" bIns="0" rtlCol="0" anchor="ctr" anchorCtr="0">
              <a:spAutoFit/>
            </a:bodyPr>
            <a:lstStyle/>
            <a:p>
              <a:pPr algn="ctr"/>
              <a:r>
                <a:rPr lang="en-US" b="1" spc="-36" dirty="0">
                  <a:solidFill>
                    <a:srgbClr val="C0504D"/>
                  </a:solidFill>
                  <a:latin typeface="Corbel" panose="020B0503020204020204" pitchFamily="34" charset="0"/>
                </a:rPr>
                <a:t>Fin</a:t>
              </a:r>
            </a:p>
            <a:p>
              <a:pPr algn="ctr"/>
              <a:r>
                <a:rPr lang="en-US" sz="1100" spc="-36" dirty="0">
                  <a:solidFill>
                    <a:srgbClr val="C0504D"/>
                  </a:solidFill>
                  <a:latin typeface="Corbel" panose="020B0503020204020204" pitchFamily="34" charset="0"/>
                </a:rPr>
                <a:t>22 Juin</a:t>
              </a:r>
            </a:p>
          </p:txBody>
        </p:sp>
        <p:sp>
          <p:nvSpPr>
            <p:cNvPr id="13" name="OTLSHAPE_TB_00000000000000000000000000000000_ScaleContainer"/>
            <p:cNvSpPr/>
            <p:nvPr>
              <p:custDataLst>
                <p:tags r:id="rId9"/>
              </p:custDataLst>
            </p:nvPr>
          </p:nvSpPr>
          <p:spPr>
            <a:xfrm>
              <a:off x="4030772" y="3903478"/>
              <a:ext cx="5878415" cy="381000"/>
            </a:xfrm>
            <a:prstGeom prst="roundRect">
              <a:avLst>
                <a:gd name="adj" fmla="val 100000"/>
              </a:avLst>
            </a:prstGeom>
            <a:gradFill flip="none" rotWithShape="1">
              <a:gsLst>
                <a:gs pos="0">
                  <a:srgbClr val="44546A"/>
                </a:gs>
                <a:gs pos="0">
                  <a:schemeClr val="dk2"/>
                </a:gs>
              </a:gsLst>
              <a:lin ang="5400000" scaled="1"/>
              <a:tileRect/>
            </a:gradFill>
            <a:ln w="12700" cap="flat" cmpd="sng" algn="ctr">
              <a:noFill/>
              <a:prstDash val="solid"/>
              <a:miter lim="800000"/>
            </a:ln>
            <a:effectLst>
              <a:reflection blurRad="6350" stA="50000" endA="300" endPos="55500" dist="50800" dir="5400000" sy="-100000" algn="bl" rotWithShape="0"/>
            </a:effectLst>
            <a:scene3d>
              <a:camera prst="orthographicFront"/>
              <a:lightRig rig="threePt" dir="t">
                <a:rot lat="0" lon="0" rev="8700000"/>
              </a:lightRig>
            </a:scene3d>
            <a:sp3d>
              <a:bevelT w="165100" h="1905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TLSHAPE_TB_00000000000000000000000000000000_TimescaleInterval1"/>
            <p:cNvSpPr txBox="1"/>
            <p:nvPr>
              <p:custDataLst>
                <p:tags r:id="rId10"/>
              </p:custDataLst>
            </p:nvPr>
          </p:nvSpPr>
          <p:spPr>
            <a:xfrm>
              <a:off x="4827513" y="4004657"/>
              <a:ext cx="268150" cy="186055"/>
            </a:xfrm>
            <a:prstGeom prst="rect">
              <a:avLst/>
            </a:prstGeom>
            <a:noFill/>
          </p:spPr>
          <p:txBody>
            <a:bodyPr vert="horz" wrap="none" lIns="0" tIns="0" rIns="0" bIns="0" rtlCol="0" anchor="ctr" anchorCtr="0">
              <a:noAutofit/>
            </a:bodyPr>
            <a:lstStyle/>
            <a:p>
              <a:r>
                <a:rPr lang="en-US" sz="1200" spc="-18" dirty="0">
                  <a:solidFill>
                    <a:schemeClr val="lt2"/>
                  </a:solidFill>
                  <a:latin typeface="Calibri" panose="020F0502020204030204" pitchFamily="34" charset="0"/>
                </a:rPr>
                <a:t>Mai</a:t>
              </a:r>
            </a:p>
          </p:txBody>
        </p:sp>
        <p:sp>
          <p:nvSpPr>
            <p:cNvPr id="16" name="OTLSHAPE_TB_00000000000000000000000000000000_TimescaleInterval2"/>
            <p:cNvSpPr txBox="1"/>
            <p:nvPr>
              <p:custDataLst>
                <p:tags r:id="rId11"/>
              </p:custDataLst>
            </p:nvPr>
          </p:nvSpPr>
          <p:spPr>
            <a:xfrm>
              <a:off x="7942504" y="4020469"/>
              <a:ext cx="206916" cy="186055"/>
            </a:xfrm>
            <a:prstGeom prst="rect">
              <a:avLst/>
            </a:prstGeom>
            <a:noFill/>
          </p:spPr>
          <p:txBody>
            <a:bodyPr vert="horz" wrap="none" lIns="0" tIns="0" rIns="0" bIns="0" rtlCol="0" anchor="ctr" anchorCtr="0">
              <a:noAutofit/>
            </a:bodyPr>
            <a:lstStyle/>
            <a:p>
              <a:r>
                <a:rPr lang="en-US" sz="1200" spc="-18" dirty="0">
                  <a:solidFill>
                    <a:schemeClr val="lt2"/>
                  </a:solidFill>
                  <a:latin typeface="Calibri" panose="020F0502020204030204" pitchFamily="34" charset="0"/>
                </a:rPr>
                <a:t>Juin</a:t>
              </a:r>
            </a:p>
          </p:txBody>
        </p:sp>
        <p:cxnSp>
          <p:nvCxnSpPr>
            <p:cNvPr id="25" name="OTLSHAPE_TB_00000000000000000000000000000000_Separator6"/>
            <p:cNvCxnSpPr/>
            <p:nvPr>
              <p:custDataLst>
                <p:tags r:id="rId12"/>
              </p:custDataLst>
            </p:nvPr>
          </p:nvCxnSpPr>
          <p:spPr>
            <a:xfrm>
              <a:off x="6182737" y="3979508"/>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7" name="OTLSHAPE_M_7f583de0854a4cacb89837f3a379bb4a_Title"/>
            <p:cNvSpPr txBox="1"/>
            <p:nvPr>
              <p:custDataLst>
                <p:tags r:id="rId13"/>
              </p:custDataLst>
            </p:nvPr>
          </p:nvSpPr>
          <p:spPr>
            <a:xfrm>
              <a:off x="9394871" y="3337652"/>
              <a:ext cx="635000" cy="155025"/>
            </a:xfrm>
            <a:prstGeom prst="rect">
              <a:avLst/>
            </a:prstGeom>
            <a:noFill/>
          </p:spPr>
          <p:txBody>
            <a:bodyPr vert="horz" wrap="square" lIns="0" tIns="0" rIns="0" bIns="0" rtlCol="0" anchor="ctr" anchorCtr="0">
              <a:spAutoFit/>
            </a:bodyPr>
            <a:lstStyle/>
            <a:p>
              <a:pPr algn="ctr"/>
              <a:r>
                <a:rPr lang="en-US" sz="1000" b="1" spc="-6" dirty="0">
                  <a:solidFill>
                    <a:srgbClr val="489A61"/>
                  </a:solidFill>
                  <a:latin typeface="Calibri" panose="020F0502020204030204" pitchFamily="34" charset="0"/>
                </a:rPr>
                <a:t>Sprint 3</a:t>
              </a:r>
            </a:p>
          </p:txBody>
        </p:sp>
        <p:sp>
          <p:nvSpPr>
            <p:cNvPr id="48" name="OTLSHAPE_M_7f583de0854a4cacb89837f3a379bb4a_Date"/>
            <p:cNvSpPr txBox="1"/>
            <p:nvPr>
              <p:custDataLst>
                <p:tags r:id="rId14"/>
              </p:custDataLst>
            </p:nvPr>
          </p:nvSpPr>
          <p:spPr>
            <a:xfrm>
              <a:off x="9465419" y="3491798"/>
              <a:ext cx="486368" cy="153888"/>
            </a:xfrm>
            <a:prstGeom prst="rect">
              <a:avLst/>
            </a:prstGeom>
            <a:noFill/>
          </p:spPr>
          <p:txBody>
            <a:bodyPr vert="horz" wrap="square" lIns="0" tIns="0" rIns="0" bIns="0" rtlCol="0" anchor="ctr" anchorCtr="0">
              <a:spAutoFit/>
            </a:bodyPr>
            <a:lstStyle/>
            <a:p>
              <a:pPr algn="ctr"/>
              <a:r>
                <a:rPr lang="en-US" sz="1000" spc="-6" dirty="0">
                  <a:solidFill>
                    <a:srgbClr val="7F7F7F"/>
                  </a:solidFill>
                  <a:latin typeface="Calibri" panose="020F0502020204030204" pitchFamily="34" charset="0"/>
                </a:rPr>
                <a:t>22 Juin</a:t>
              </a:r>
            </a:p>
          </p:txBody>
        </p:sp>
        <p:sp>
          <p:nvSpPr>
            <p:cNvPr id="49" name="OTLSHAPE_M_7f583de0854a4cacb89837f3a379bb4a_Shape"/>
            <p:cNvSpPr/>
            <p:nvPr>
              <p:custDataLst>
                <p:tags r:id="rId15"/>
              </p:custDataLst>
            </p:nvPr>
          </p:nvSpPr>
          <p:spPr>
            <a:xfrm>
              <a:off x="9556203" y="3694998"/>
              <a:ext cx="304800" cy="330200"/>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e 67"/>
            <p:cNvGrpSpPr/>
            <p:nvPr/>
          </p:nvGrpSpPr>
          <p:grpSpPr>
            <a:xfrm>
              <a:off x="7324176" y="3338913"/>
              <a:ext cx="635000" cy="687546"/>
              <a:chOff x="6995055" y="3267932"/>
              <a:chExt cx="635000" cy="687546"/>
            </a:xfrm>
          </p:grpSpPr>
          <p:sp>
            <p:nvSpPr>
              <p:cNvPr id="65" name="OTLSHAPE_M_7f583de0854a4cacb89837f3a379bb4a_Title"/>
              <p:cNvSpPr txBox="1"/>
              <p:nvPr>
                <p:custDataLst>
                  <p:tags r:id="rId23"/>
                </p:custDataLst>
              </p:nvPr>
            </p:nvSpPr>
            <p:spPr>
              <a:xfrm>
                <a:off x="6995055" y="3267932"/>
                <a:ext cx="635000" cy="155025"/>
              </a:xfrm>
              <a:prstGeom prst="rect">
                <a:avLst/>
              </a:prstGeom>
              <a:noFill/>
            </p:spPr>
            <p:txBody>
              <a:bodyPr vert="horz" wrap="square" lIns="0" tIns="0" rIns="0" bIns="0" rtlCol="0" anchor="ctr" anchorCtr="0">
                <a:spAutoFit/>
              </a:bodyPr>
              <a:lstStyle/>
              <a:p>
                <a:pPr algn="ctr"/>
                <a:r>
                  <a:rPr lang="en-US" sz="1000" b="1" spc="-6" dirty="0">
                    <a:solidFill>
                      <a:srgbClr val="489A61"/>
                    </a:solidFill>
                    <a:latin typeface="Calibri" panose="020F0502020204030204" pitchFamily="34" charset="0"/>
                  </a:rPr>
                  <a:t>Sprint 2</a:t>
                </a:r>
              </a:p>
            </p:txBody>
          </p:sp>
          <p:sp>
            <p:nvSpPr>
              <p:cNvPr id="66" name="OTLSHAPE_M_7f583de0854a4cacb89837f3a379bb4a_Date"/>
              <p:cNvSpPr txBox="1"/>
              <p:nvPr>
                <p:custDataLst>
                  <p:tags r:id="rId24"/>
                </p:custDataLst>
              </p:nvPr>
            </p:nvSpPr>
            <p:spPr>
              <a:xfrm>
                <a:off x="7065603" y="3422078"/>
                <a:ext cx="486368" cy="153888"/>
              </a:xfrm>
              <a:prstGeom prst="rect">
                <a:avLst/>
              </a:prstGeom>
              <a:noFill/>
            </p:spPr>
            <p:txBody>
              <a:bodyPr vert="horz" wrap="square" lIns="0" tIns="0" rIns="0" bIns="0" rtlCol="0" anchor="ctr" anchorCtr="0">
                <a:spAutoFit/>
              </a:bodyPr>
              <a:lstStyle/>
              <a:p>
                <a:pPr algn="ctr"/>
                <a:r>
                  <a:rPr lang="en-US" sz="1000" spc="-6" dirty="0">
                    <a:solidFill>
                      <a:srgbClr val="7F7F7F"/>
                    </a:solidFill>
                    <a:latin typeface="Calibri" panose="020F0502020204030204" pitchFamily="34" charset="0"/>
                  </a:rPr>
                  <a:t>12 Juin</a:t>
                </a:r>
              </a:p>
            </p:txBody>
          </p:sp>
          <p:sp>
            <p:nvSpPr>
              <p:cNvPr id="67" name="OTLSHAPE_M_7f583de0854a4cacb89837f3a379bb4a_Shape"/>
              <p:cNvSpPr/>
              <p:nvPr>
                <p:custDataLst>
                  <p:tags r:id="rId25"/>
                </p:custDataLst>
              </p:nvPr>
            </p:nvSpPr>
            <p:spPr>
              <a:xfrm>
                <a:off x="7156387" y="3625278"/>
                <a:ext cx="304800" cy="330200"/>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e 68"/>
            <p:cNvGrpSpPr/>
            <p:nvPr/>
          </p:nvGrpSpPr>
          <p:grpSpPr>
            <a:xfrm>
              <a:off x="6566151" y="3337652"/>
              <a:ext cx="635000" cy="687546"/>
              <a:chOff x="6995055" y="3267932"/>
              <a:chExt cx="635000" cy="687546"/>
            </a:xfrm>
          </p:grpSpPr>
          <p:sp>
            <p:nvSpPr>
              <p:cNvPr id="70" name="OTLSHAPE_M_7f583de0854a4cacb89837f3a379bb4a_Title"/>
              <p:cNvSpPr txBox="1"/>
              <p:nvPr>
                <p:custDataLst>
                  <p:tags r:id="rId20"/>
                </p:custDataLst>
              </p:nvPr>
            </p:nvSpPr>
            <p:spPr>
              <a:xfrm>
                <a:off x="6995055" y="3267932"/>
                <a:ext cx="635000" cy="155025"/>
              </a:xfrm>
              <a:prstGeom prst="rect">
                <a:avLst/>
              </a:prstGeom>
              <a:noFill/>
            </p:spPr>
            <p:txBody>
              <a:bodyPr vert="horz" wrap="square" lIns="0" tIns="0" rIns="0" bIns="0" rtlCol="0" anchor="ctr" anchorCtr="0">
                <a:spAutoFit/>
              </a:bodyPr>
              <a:lstStyle/>
              <a:p>
                <a:pPr algn="ctr"/>
                <a:r>
                  <a:rPr lang="en-US" sz="1000" b="1" spc="-6" dirty="0">
                    <a:solidFill>
                      <a:srgbClr val="489A61"/>
                    </a:solidFill>
                    <a:latin typeface="Calibri" panose="020F0502020204030204" pitchFamily="34" charset="0"/>
                  </a:rPr>
                  <a:t>Sprint 1</a:t>
                </a:r>
              </a:p>
            </p:txBody>
          </p:sp>
          <p:sp>
            <p:nvSpPr>
              <p:cNvPr id="71" name="OTLSHAPE_M_7f583de0854a4cacb89837f3a379bb4a_Date"/>
              <p:cNvSpPr txBox="1"/>
              <p:nvPr>
                <p:custDataLst>
                  <p:tags r:id="rId21"/>
                </p:custDataLst>
              </p:nvPr>
            </p:nvSpPr>
            <p:spPr>
              <a:xfrm>
                <a:off x="7065603" y="3422078"/>
                <a:ext cx="486368" cy="153888"/>
              </a:xfrm>
              <a:prstGeom prst="rect">
                <a:avLst/>
              </a:prstGeom>
              <a:noFill/>
            </p:spPr>
            <p:txBody>
              <a:bodyPr vert="horz" wrap="square" lIns="0" tIns="0" rIns="0" bIns="0" rtlCol="0" anchor="ctr" anchorCtr="0">
                <a:spAutoFit/>
              </a:bodyPr>
              <a:lstStyle/>
              <a:p>
                <a:pPr algn="ctr"/>
                <a:r>
                  <a:rPr lang="en-US" sz="1000" spc="-6" dirty="0">
                    <a:solidFill>
                      <a:srgbClr val="7F7F7F"/>
                    </a:solidFill>
                    <a:latin typeface="Calibri" panose="020F0502020204030204" pitchFamily="34" charset="0"/>
                  </a:rPr>
                  <a:t>7 Juin</a:t>
                </a:r>
              </a:p>
            </p:txBody>
          </p:sp>
          <p:sp>
            <p:nvSpPr>
              <p:cNvPr id="72" name="OTLSHAPE_M_7f583de0854a4cacb89837f3a379bb4a_Shape"/>
              <p:cNvSpPr/>
              <p:nvPr>
                <p:custDataLst>
                  <p:tags r:id="rId22"/>
                </p:custDataLst>
              </p:nvPr>
            </p:nvSpPr>
            <p:spPr>
              <a:xfrm>
                <a:off x="7156387" y="3625278"/>
                <a:ext cx="304800" cy="330200"/>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4" name="Groupe 83"/>
            <p:cNvGrpSpPr/>
            <p:nvPr/>
          </p:nvGrpSpPr>
          <p:grpSpPr>
            <a:xfrm>
              <a:off x="5729890" y="2766938"/>
              <a:ext cx="819150" cy="1139366"/>
              <a:chOff x="2822251" y="2764112"/>
              <a:chExt cx="819150" cy="1139366"/>
            </a:xfrm>
          </p:grpSpPr>
          <p:cxnSp>
            <p:nvCxnSpPr>
              <p:cNvPr id="85" name="OTLSHAPE_M_a58f29487c0343c08abcf41913e40cae_Connector1"/>
              <p:cNvCxnSpPr/>
              <p:nvPr>
                <p:custDataLst>
                  <p:tags r:id="rId16"/>
                </p:custDataLst>
              </p:nvPr>
            </p:nvCxnSpPr>
            <p:spPr>
              <a:xfrm>
                <a:off x="2822251" y="2836587"/>
                <a:ext cx="0" cy="1066891"/>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6" name="OTLSHAPE_M_a58f29487c0343c08abcf41913e40cae_Title"/>
              <p:cNvSpPr txBox="1"/>
              <p:nvPr>
                <p:custDataLst>
                  <p:tags r:id="rId17"/>
                </p:custDataLst>
              </p:nvPr>
            </p:nvSpPr>
            <p:spPr>
              <a:xfrm>
                <a:off x="3006401" y="2764112"/>
                <a:ext cx="635000" cy="155025"/>
              </a:xfrm>
              <a:prstGeom prst="rect">
                <a:avLst/>
              </a:prstGeom>
              <a:noFill/>
            </p:spPr>
            <p:txBody>
              <a:bodyPr vert="horz" wrap="square" lIns="0" tIns="0" rIns="0" bIns="0" rtlCol="0" anchor="ctr" anchorCtr="0">
                <a:spAutoFit/>
              </a:bodyPr>
              <a:lstStyle/>
              <a:p>
                <a:r>
                  <a:rPr lang="en-US" sz="1000" b="1" spc="-6" dirty="0">
                    <a:solidFill>
                      <a:srgbClr val="3B5998"/>
                    </a:solidFill>
                    <a:latin typeface="Calibri" panose="020F0502020204030204" pitchFamily="34" charset="0"/>
                  </a:rPr>
                  <a:t>Version 2</a:t>
                </a:r>
              </a:p>
            </p:txBody>
          </p:sp>
          <p:sp>
            <p:nvSpPr>
              <p:cNvPr id="87" name="OTLSHAPE_M_a58f29487c0343c08abcf41913e40cae_Date"/>
              <p:cNvSpPr txBox="1"/>
              <p:nvPr>
                <p:custDataLst>
                  <p:tags r:id="rId18"/>
                </p:custDataLst>
              </p:nvPr>
            </p:nvSpPr>
            <p:spPr>
              <a:xfrm>
                <a:off x="3006401" y="2919137"/>
                <a:ext cx="393700" cy="155025"/>
              </a:xfrm>
              <a:prstGeom prst="rect">
                <a:avLst/>
              </a:prstGeom>
              <a:noFill/>
            </p:spPr>
            <p:txBody>
              <a:bodyPr vert="horz" wrap="square" lIns="0" tIns="0" rIns="0" bIns="0" rtlCol="0" anchor="ctr" anchorCtr="0">
                <a:spAutoFit/>
              </a:bodyPr>
              <a:lstStyle/>
              <a:p>
                <a:r>
                  <a:rPr lang="en-US" sz="1000" spc="-8" dirty="0">
                    <a:solidFill>
                      <a:srgbClr val="7F7F7F"/>
                    </a:solidFill>
                    <a:latin typeface="Calibri" panose="020F0502020204030204" pitchFamily="34" charset="0"/>
                  </a:rPr>
                  <a:t>22 Mai</a:t>
                </a:r>
              </a:p>
            </p:txBody>
          </p:sp>
          <p:sp>
            <p:nvSpPr>
              <p:cNvPr id="88" name="OTLSHAPE_M_a58f29487c0343c08abcf41913e40cae_Shape"/>
              <p:cNvSpPr/>
              <p:nvPr>
                <p:custDataLst>
                  <p:tags r:id="rId19"/>
                </p:custDataLst>
              </p:nvPr>
            </p:nvSpPr>
            <p:spPr>
              <a:xfrm rot="16200000">
                <a:off x="2847651" y="2836587"/>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2" name="Groupe 141"/>
          <p:cNvGrpSpPr/>
          <p:nvPr/>
        </p:nvGrpSpPr>
        <p:grpSpPr>
          <a:xfrm>
            <a:off x="844883" y="4537863"/>
            <a:ext cx="1436831" cy="372807"/>
            <a:chOff x="2512851" y="4617198"/>
            <a:chExt cx="1436831" cy="372807"/>
          </a:xfrm>
        </p:grpSpPr>
        <p:sp>
          <p:nvSpPr>
            <p:cNvPr id="138" name="OTLSHAPE_M_7f583de0854a4cacb89837f3a379bb4a_Shape"/>
            <p:cNvSpPr/>
            <p:nvPr>
              <p:custDataLst>
                <p:tags r:id="rId5"/>
              </p:custDataLst>
            </p:nvPr>
          </p:nvSpPr>
          <p:spPr>
            <a:xfrm>
              <a:off x="2512851" y="4617198"/>
              <a:ext cx="333286" cy="372807"/>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TLSHAPE_M_7f583de0854a4cacb89837f3a379bb4a_Title"/>
            <p:cNvSpPr txBox="1"/>
            <p:nvPr>
              <p:custDataLst>
                <p:tags r:id="rId6"/>
              </p:custDataLst>
            </p:nvPr>
          </p:nvSpPr>
          <p:spPr>
            <a:xfrm>
              <a:off x="2972710" y="4645041"/>
              <a:ext cx="976972" cy="276999"/>
            </a:xfrm>
            <a:prstGeom prst="rect">
              <a:avLst/>
            </a:prstGeom>
            <a:noFill/>
          </p:spPr>
          <p:txBody>
            <a:bodyPr vert="horz" wrap="square" lIns="0" tIns="0" rIns="0" bIns="0" rtlCol="0" anchor="ctr" anchorCtr="0">
              <a:spAutoFit/>
            </a:bodyPr>
            <a:lstStyle/>
            <a:p>
              <a:pPr algn="ctr"/>
              <a:r>
                <a:rPr lang="en-US" b="1" spc="-6" dirty="0">
                  <a:solidFill>
                    <a:srgbClr val="489A61"/>
                  </a:solidFill>
                  <a:latin typeface="Calibri" panose="020F0502020204030204" pitchFamily="34" charset="0"/>
                </a:rPr>
                <a:t>Sprint 1</a:t>
              </a:r>
            </a:p>
          </p:txBody>
        </p:sp>
      </p:grpSp>
      <p:grpSp>
        <p:nvGrpSpPr>
          <p:cNvPr id="143" name="Groupe 142"/>
          <p:cNvGrpSpPr/>
          <p:nvPr/>
        </p:nvGrpSpPr>
        <p:grpSpPr>
          <a:xfrm>
            <a:off x="844883" y="5667281"/>
            <a:ext cx="1436831" cy="372807"/>
            <a:chOff x="2512851" y="5498004"/>
            <a:chExt cx="1436831" cy="372807"/>
          </a:xfrm>
        </p:grpSpPr>
        <p:sp>
          <p:nvSpPr>
            <p:cNvPr id="140" name="OTLSHAPE_M_7f583de0854a4cacb89837f3a379bb4a_Shape"/>
            <p:cNvSpPr/>
            <p:nvPr>
              <p:custDataLst>
                <p:tags r:id="rId3"/>
              </p:custDataLst>
            </p:nvPr>
          </p:nvSpPr>
          <p:spPr>
            <a:xfrm>
              <a:off x="2512851" y="5498004"/>
              <a:ext cx="333286" cy="372807"/>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TLSHAPE_M_7f583de0854a4cacb89837f3a379bb4a_Title"/>
            <p:cNvSpPr txBox="1"/>
            <p:nvPr>
              <p:custDataLst>
                <p:tags r:id="rId4"/>
              </p:custDataLst>
            </p:nvPr>
          </p:nvSpPr>
          <p:spPr>
            <a:xfrm>
              <a:off x="2972710" y="5538127"/>
              <a:ext cx="976972" cy="276999"/>
            </a:xfrm>
            <a:prstGeom prst="rect">
              <a:avLst/>
            </a:prstGeom>
            <a:noFill/>
          </p:spPr>
          <p:txBody>
            <a:bodyPr vert="horz" wrap="square" lIns="0" tIns="0" rIns="0" bIns="0" rtlCol="0" anchor="ctr" anchorCtr="0">
              <a:spAutoFit/>
            </a:bodyPr>
            <a:lstStyle/>
            <a:p>
              <a:pPr algn="ctr"/>
              <a:r>
                <a:rPr lang="en-US" b="1" spc="-6" dirty="0">
                  <a:solidFill>
                    <a:srgbClr val="489A61"/>
                  </a:solidFill>
                  <a:latin typeface="Calibri" panose="020F0502020204030204" pitchFamily="34" charset="0"/>
                </a:rPr>
                <a:t>Sprint 2</a:t>
              </a:r>
            </a:p>
          </p:txBody>
        </p:sp>
      </p:grpSp>
      <p:grpSp>
        <p:nvGrpSpPr>
          <p:cNvPr id="144" name="Groupe 143"/>
          <p:cNvGrpSpPr/>
          <p:nvPr/>
        </p:nvGrpSpPr>
        <p:grpSpPr>
          <a:xfrm>
            <a:off x="7874801" y="4536718"/>
            <a:ext cx="1436831" cy="372807"/>
            <a:chOff x="2512851" y="5498004"/>
            <a:chExt cx="1436831" cy="372807"/>
          </a:xfrm>
        </p:grpSpPr>
        <p:sp>
          <p:nvSpPr>
            <p:cNvPr id="145" name="OTLSHAPE_M_7f583de0854a4cacb89837f3a379bb4a_Shape"/>
            <p:cNvSpPr/>
            <p:nvPr>
              <p:custDataLst>
                <p:tags r:id="rId1"/>
              </p:custDataLst>
            </p:nvPr>
          </p:nvSpPr>
          <p:spPr>
            <a:xfrm>
              <a:off x="2512851" y="5498004"/>
              <a:ext cx="333286" cy="372807"/>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TLSHAPE_M_7f583de0854a4cacb89837f3a379bb4a_Title"/>
            <p:cNvSpPr txBox="1"/>
            <p:nvPr>
              <p:custDataLst>
                <p:tags r:id="rId2"/>
              </p:custDataLst>
            </p:nvPr>
          </p:nvSpPr>
          <p:spPr>
            <a:xfrm>
              <a:off x="2972710" y="5538127"/>
              <a:ext cx="976972" cy="276999"/>
            </a:xfrm>
            <a:prstGeom prst="rect">
              <a:avLst/>
            </a:prstGeom>
            <a:noFill/>
          </p:spPr>
          <p:txBody>
            <a:bodyPr vert="horz" wrap="square" lIns="0" tIns="0" rIns="0" bIns="0" rtlCol="0" anchor="ctr" anchorCtr="0">
              <a:spAutoFit/>
            </a:bodyPr>
            <a:lstStyle/>
            <a:p>
              <a:pPr algn="ctr"/>
              <a:r>
                <a:rPr lang="en-US" b="1" spc="-6" dirty="0">
                  <a:solidFill>
                    <a:srgbClr val="489A61"/>
                  </a:solidFill>
                  <a:latin typeface="Calibri" panose="020F0502020204030204" pitchFamily="34" charset="0"/>
                </a:rPr>
                <a:t>Sprint 3</a:t>
              </a:r>
            </a:p>
          </p:txBody>
        </p:sp>
      </p:grpSp>
      <p:sp>
        <p:nvSpPr>
          <p:cNvPr id="148" name="ZoneTexte 147"/>
          <p:cNvSpPr txBox="1"/>
          <p:nvPr/>
        </p:nvSpPr>
        <p:spPr>
          <a:xfrm>
            <a:off x="2256415" y="4571905"/>
            <a:ext cx="6050220" cy="1215717"/>
          </a:xfrm>
          <a:prstGeom prst="rect">
            <a:avLst/>
          </a:prstGeom>
          <a:noFill/>
        </p:spPr>
        <p:txBody>
          <a:bodyPr wrap="square" rtlCol="0">
            <a:spAutoFit/>
          </a:bodyPr>
          <a:lstStyle/>
          <a:p>
            <a:r>
              <a:rPr lang="fr-FR" sz="1100" dirty="0"/>
              <a:t>Elaboration de l’IHM : </a:t>
            </a:r>
          </a:p>
          <a:p>
            <a:pPr marL="171450" indent="-171450">
              <a:buFontTx/>
              <a:buChar char="-"/>
            </a:pPr>
            <a:r>
              <a:rPr lang="fr-FR" sz="1100" dirty="0"/>
              <a:t>Détection d’un tag : </a:t>
            </a:r>
            <a:r>
              <a:rPr lang="fr-FR" sz="1100" b="1" dirty="0"/>
              <a:t>Antoine</a:t>
            </a:r>
          </a:p>
          <a:p>
            <a:pPr marL="171450" indent="-171450">
              <a:buFontTx/>
              <a:buChar char="-"/>
            </a:pPr>
            <a:r>
              <a:rPr lang="fr-FR" sz="1100" dirty="0"/>
              <a:t>Affichage d’une flèche après la détection de </a:t>
            </a:r>
            <a:r>
              <a:rPr lang="fr-FR" sz="1100" u="sng" dirty="0"/>
              <a:t>n’importe quel tag </a:t>
            </a:r>
            <a:r>
              <a:rPr lang="fr-FR" sz="1100" dirty="0"/>
              <a:t>: </a:t>
            </a:r>
            <a:r>
              <a:rPr lang="fr-FR" sz="1100" b="1" dirty="0"/>
              <a:t>Mehdi</a:t>
            </a:r>
            <a:r>
              <a:rPr lang="fr-FR" sz="1100" dirty="0"/>
              <a:t> </a:t>
            </a:r>
          </a:p>
          <a:p>
            <a:pPr lvl="0"/>
            <a:r>
              <a:rPr lang="fr-FR" sz="1100" dirty="0"/>
              <a:t>Elaboration de la documentation spécifique : </a:t>
            </a:r>
            <a:r>
              <a:rPr lang="fr-FR" sz="1100" b="1" dirty="0"/>
              <a:t>Antoine</a:t>
            </a:r>
          </a:p>
          <a:p>
            <a:pPr lvl="0"/>
            <a:r>
              <a:rPr lang="fr-FR" sz="1100" dirty="0"/>
              <a:t>Elaboration du journal de bord : </a:t>
            </a:r>
            <a:r>
              <a:rPr lang="fr-FR" sz="1100" b="1" dirty="0"/>
              <a:t>Mehdi</a:t>
            </a:r>
          </a:p>
          <a:p>
            <a:pPr marL="285750" indent="-285750">
              <a:buFontTx/>
              <a:buChar char="-"/>
            </a:pPr>
            <a:endParaRPr lang="fr-FR" dirty="0"/>
          </a:p>
        </p:txBody>
      </p:sp>
      <p:sp>
        <p:nvSpPr>
          <p:cNvPr id="150" name="ZoneTexte 149"/>
          <p:cNvSpPr txBox="1"/>
          <p:nvPr/>
        </p:nvSpPr>
        <p:spPr>
          <a:xfrm>
            <a:off x="2256416" y="5637506"/>
            <a:ext cx="5506459" cy="938719"/>
          </a:xfrm>
          <a:prstGeom prst="rect">
            <a:avLst/>
          </a:prstGeom>
          <a:noFill/>
        </p:spPr>
        <p:txBody>
          <a:bodyPr wrap="square" rtlCol="0">
            <a:spAutoFit/>
          </a:bodyPr>
          <a:lstStyle/>
          <a:p>
            <a:pPr lvl="0"/>
            <a:r>
              <a:rPr lang="fr-FR" sz="1100" dirty="0"/>
              <a:t>- Mise en place des flèches + infos positions : </a:t>
            </a:r>
            <a:r>
              <a:rPr lang="fr-FR" sz="1100" b="1" dirty="0"/>
              <a:t>Mehdi</a:t>
            </a:r>
          </a:p>
          <a:p>
            <a:pPr lvl="0"/>
            <a:r>
              <a:rPr lang="fr-FR" sz="1100" dirty="0"/>
              <a:t>- Méthode pour récupérer et décoder le contenu des tags : </a:t>
            </a:r>
            <a:r>
              <a:rPr lang="fr-FR" sz="1100" b="1" dirty="0"/>
              <a:t>Antoine</a:t>
            </a:r>
          </a:p>
          <a:p>
            <a:pPr lvl="0"/>
            <a:r>
              <a:rPr lang="fr-FR" sz="1100" dirty="0"/>
              <a:t>- Afficher les flèches lorsqu’un </a:t>
            </a:r>
            <a:r>
              <a:rPr lang="fr-FR" sz="1100" u="sng" dirty="0"/>
              <a:t>tag spécifique </a:t>
            </a:r>
            <a:r>
              <a:rPr lang="fr-FR" sz="1100" dirty="0"/>
              <a:t>est lu : </a:t>
            </a:r>
            <a:r>
              <a:rPr lang="fr-FR" sz="1100" b="1" dirty="0"/>
              <a:t>Mehdi</a:t>
            </a:r>
          </a:p>
          <a:p>
            <a:pPr lvl="0"/>
            <a:r>
              <a:rPr lang="fr-FR" sz="1100" dirty="0"/>
              <a:t>- Alimenter le document spécifique :</a:t>
            </a:r>
            <a:r>
              <a:rPr lang="fr-FR" sz="1100" b="1" dirty="0"/>
              <a:t> Antoine </a:t>
            </a:r>
          </a:p>
          <a:p>
            <a:r>
              <a:rPr lang="fr-FR" sz="1100" b="1" dirty="0"/>
              <a:t>Objectif sprint 2 rempli.</a:t>
            </a:r>
            <a:endParaRPr lang="fr-FR" sz="1100" dirty="0"/>
          </a:p>
        </p:txBody>
      </p:sp>
      <p:sp>
        <p:nvSpPr>
          <p:cNvPr id="151" name="ZoneTexte 150"/>
          <p:cNvSpPr txBox="1"/>
          <p:nvPr/>
        </p:nvSpPr>
        <p:spPr>
          <a:xfrm>
            <a:off x="9256544" y="4565706"/>
            <a:ext cx="2402055" cy="1892826"/>
          </a:xfrm>
          <a:prstGeom prst="rect">
            <a:avLst/>
          </a:prstGeom>
          <a:noFill/>
        </p:spPr>
        <p:txBody>
          <a:bodyPr wrap="square" rtlCol="0">
            <a:spAutoFit/>
          </a:bodyPr>
          <a:lstStyle/>
          <a:p>
            <a:pPr marL="171450" lvl="0" indent="-171450">
              <a:buFontTx/>
              <a:buChar char="-"/>
            </a:pPr>
            <a:r>
              <a:rPr lang="fr-FR" sz="1100" dirty="0"/>
              <a:t>Rendre plus visible et peaufiner le visuel de l’application ainsi que les informations concernant la position de l’utilisateur (plages de salles, bâtiments, étages) : </a:t>
            </a:r>
            <a:r>
              <a:rPr lang="fr-FR" sz="1100" b="1" dirty="0"/>
              <a:t>Mehdi</a:t>
            </a:r>
          </a:p>
          <a:p>
            <a:pPr marL="171450" lvl="0" indent="-171450">
              <a:buFontTx/>
              <a:buChar char="-"/>
            </a:pPr>
            <a:endParaRPr lang="fr-FR" sz="1100" dirty="0"/>
          </a:p>
          <a:p>
            <a:pPr marL="171450" lvl="0" indent="-171450">
              <a:buFontTx/>
              <a:buChar char="-"/>
            </a:pPr>
            <a:r>
              <a:rPr lang="fr-FR" sz="1100" dirty="0"/>
              <a:t>Réfléchir et proposer une manière de fournir l’application : </a:t>
            </a:r>
            <a:r>
              <a:rPr lang="fr-FR" sz="1100" b="1" dirty="0"/>
              <a:t>Antoine</a:t>
            </a:r>
          </a:p>
          <a:p>
            <a:pPr lvl="0"/>
            <a:endParaRPr lang="fr-FR" sz="1100" dirty="0"/>
          </a:p>
          <a:p>
            <a:pPr marL="285750" indent="-285750">
              <a:buFontTx/>
              <a:buChar char="-"/>
            </a:pPr>
            <a:endParaRPr lang="fr-FR" dirty="0"/>
          </a:p>
        </p:txBody>
      </p:sp>
    </p:spTree>
    <p:extLst>
      <p:ext uri="{BB962C8B-B14F-4D97-AF65-F5344CB8AC3E}">
        <p14:creationId xmlns:p14="http://schemas.microsoft.com/office/powerpoint/2010/main" val="3675479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1000"/>
                                        <p:tgtEl>
                                          <p:spTgt spid="94"/>
                                        </p:tgtEl>
                                      </p:cBhvr>
                                    </p:animEffect>
                                    <p:anim calcmode="lin" valueType="num">
                                      <p:cBhvr>
                                        <p:cTn id="8" dur="1000" fill="hold"/>
                                        <p:tgtEl>
                                          <p:spTgt spid="94"/>
                                        </p:tgtEl>
                                        <p:attrNameLst>
                                          <p:attrName>ppt_x</p:attrName>
                                        </p:attrNameLst>
                                      </p:cBhvr>
                                      <p:tavLst>
                                        <p:tav tm="0">
                                          <p:val>
                                            <p:strVal val="#ppt_x"/>
                                          </p:val>
                                        </p:tav>
                                        <p:tav tm="100000">
                                          <p:val>
                                            <p:strVal val="#ppt_x"/>
                                          </p:val>
                                        </p:tav>
                                      </p:tavLst>
                                    </p:anim>
                                    <p:anim calcmode="lin" valueType="num">
                                      <p:cBhvr>
                                        <p:cTn id="9"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42"/>
                                        </p:tgtEl>
                                        <p:attrNameLst>
                                          <p:attrName>style.visibility</p:attrName>
                                        </p:attrNameLst>
                                      </p:cBhvr>
                                      <p:to>
                                        <p:strVal val="visible"/>
                                      </p:to>
                                    </p:set>
                                    <p:animEffect transition="in" filter="fade">
                                      <p:cBhvr>
                                        <p:cTn id="14" dur="1000"/>
                                        <p:tgtEl>
                                          <p:spTgt spid="142"/>
                                        </p:tgtEl>
                                      </p:cBhvr>
                                    </p:animEffect>
                                    <p:anim calcmode="lin" valueType="num">
                                      <p:cBhvr>
                                        <p:cTn id="15" dur="1000" fill="hold"/>
                                        <p:tgtEl>
                                          <p:spTgt spid="142"/>
                                        </p:tgtEl>
                                        <p:attrNameLst>
                                          <p:attrName>ppt_x</p:attrName>
                                        </p:attrNameLst>
                                      </p:cBhvr>
                                      <p:tavLst>
                                        <p:tav tm="0">
                                          <p:val>
                                            <p:strVal val="#ppt_x"/>
                                          </p:val>
                                        </p:tav>
                                        <p:tav tm="100000">
                                          <p:val>
                                            <p:strVal val="#ppt_x"/>
                                          </p:val>
                                        </p:tav>
                                      </p:tavLst>
                                    </p:anim>
                                    <p:anim calcmode="lin" valueType="num">
                                      <p:cBhvr>
                                        <p:cTn id="16" dur="1000" fill="hold"/>
                                        <p:tgtEl>
                                          <p:spTgt spid="14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8"/>
                                        </p:tgtEl>
                                        <p:attrNameLst>
                                          <p:attrName>style.visibility</p:attrName>
                                        </p:attrNameLst>
                                      </p:cBhvr>
                                      <p:to>
                                        <p:strVal val="visible"/>
                                      </p:to>
                                    </p:set>
                                    <p:animEffect transition="in" filter="fade">
                                      <p:cBhvr>
                                        <p:cTn id="19" dur="1000"/>
                                        <p:tgtEl>
                                          <p:spTgt spid="148"/>
                                        </p:tgtEl>
                                      </p:cBhvr>
                                    </p:animEffect>
                                    <p:anim calcmode="lin" valueType="num">
                                      <p:cBhvr>
                                        <p:cTn id="20" dur="1000" fill="hold"/>
                                        <p:tgtEl>
                                          <p:spTgt spid="148"/>
                                        </p:tgtEl>
                                        <p:attrNameLst>
                                          <p:attrName>ppt_x</p:attrName>
                                        </p:attrNameLst>
                                      </p:cBhvr>
                                      <p:tavLst>
                                        <p:tav tm="0">
                                          <p:val>
                                            <p:strVal val="#ppt_x"/>
                                          </p:val>
                                        </p:tav>
                                        <p:tav tm="100000">
                                          <p:val>
                                            <p:strVal val="#ppt_x"/>
                                          </p:val>
                                        </p:tav>
                                      </p:tavLst>
                                    </p:anim>
                                    <p:anim calcmode="lin" valueType="num">
                                      <p:cBhvr>
                                        <p:cTn id="21" dur="1000" fill="hold"/>
                                        <p:tgtEl>
                                          <p:spTgt spid="14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43"/>
                                        </p:tgtEl>
                                        <p:attrNameLst>
                                          <p:attrName>style.visibility</p:attrName>
                                        </p:attrNameLst>
                                      </p:cBhvr>
                                      <p:to>
                                        <p:strVal val="visible"/>
                                      </p:to>
                                    </p:set>
                                    <p:animEffect transition="in" filter="fade">
                                      <p:cBhvr>
                                        <p:cTn id="26" dur="1000"/>
                                        <p:tgtEl>
                                          <p:spTgt spid="143"/>
                                        </p:tgtEl>
                                      </p:cBhvr>
                                    </p:animEffect>
                                    <p:anim calcmode="lin" valueType="num">
                                      <p:cBhvr>
                                        <p:cTn id="27" dur="1000" fill="hold"/>
                                        <p:tgtEl>
                                          <p:spTgt spid="143"/>
                                        </p:tgtEl>
                                        <p:attrNameLst>
                                          <p:attrName>ppt_x</p:attrName>
                                        </p:attrNameLst>
                                      </p:cBhvr>
                                      <p:tavLst>
                                        <p:tav tm="0">
                                          <p:val>
                                            <p:strVal val="#ppt_x"/>
                                          </p:val>
                                        </p:tav>
                                        <p:tav tm="100000">
                                          <p:val>
                                            <p:strVal val="#ppt_x"/>
                                          </p:val>
                                        </p:tav>
                                      </p:tavLst>
                                    </p:anim>
                                    <p:anim calcmode="lin" valueType="num">
                                      <p:cBhvr>
                                        <p:cTn id="28" dur="1000" fill="hold"/>
                                        <p:tgtEl>
                                          <p:spTgt spid="143"/>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50"/>
                                        </p:tgtEl>
                                        <p:attrNameLst>
                                          <p:attrName>style.visibility</p:attrName>
                                        </p:attrNameLst>
                                      </p:cBhvr>
                                      <p:to>
                                        <p:strVal val="visible"/>
                                      </p:to>
                                    </p:set>
                                    <p:animEffect transition="in" filter="fade">
                                      <p:cBhvr>
                                        <p:cTn id="31" dur="1000"/>
                                        <p:tgtEl>
                                          <p:spTgt spid="150"/>
                                        </p:tgtEl>
                                      </p:cBhvr>
                                    </p:animEffect>
                                    <p:anim calcmode="lin" valueType="num">
                                      <p:cBhvr>
                                        <p:cTn id="32" dur="1000" fill="hold"/>
                                        <p:tgtEl>
                                          <p:spTgt spid="150"/>
                                        </p:tgtEl>
                                        <p:attrNameLst>
                                          <p:attrName>ppt_x</p:attrName>
                                        </p:attrNameLst>
                                      </p:cBhvr>
                                      <p:tavLst>
                                        <p:tav tm="0">
                                          <p:val>
                                            <p:strVal val="#ppt_x"/>
                                          </p:val>
                                        </p:tav>
                                        <p:tav tm="100000">
                                          <p:val>
                                            <p:strVal val="#ppt_x"/>
                                          </p:val>
                                        </p:tav>
                                      </p:tavLst>
                                    </p:anim>
                                    <p:anim calcmode="lin" valueType="num">
                                      <p:cBhvr>
                                        <p:cTn id="33" dur="1000" fill="hold"/>
                                        <p:tgtEl>
                                          <p:spTgt spid="150"/>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144"/>
                                        </p:tgtEl>
                                        <p:attrNameLst>
                                          <p:attrName>style.visibility</p:attrName>
                                        </p:attrNameLst>
                                      </p:cBhvr>
                                      <p:to>
                                        <p:strVal val="visible"/>
                                      </p:to>
                                    </p:set>
                                    <p:animEffect transition="in" filter="fade">
                                      <p:cBhvr>
                                        <p:cTn id="38" dur="1000"/>
                                        <p:tgtEl>
                                          <p:spTgt spid="144"/>
                                        </p:tgtEl>
                                      </p:cBhvr>
                                    </p:animEffect>
                                    <p:anim calcmode="lin" valueType="num">
                                      <p:cBhvr>
                                        <p:cTn id="39" dur="1000" fill="hold"/>
                                        <p:tgtEl>
                                          <p:spTgt spid="144"/>
                                        </p:tgtEl>
                                        <p:attrNameLst>
                                          <p:attrName>ppt_x</p:attrName>
                                        </p:attrNameLst>
                                      </p:cBhvr>
                                      <p:tavLst>
                                        <p:tav tm="0">
                                          <p:val>
                                            <p:strVal val="#ppt_x"/>
                                          </p:val>
                                        </p:tav>
                                        <p:tav tm="100000">
                                          <p:val>
                                            <p:strVal val="#ppt_x"/>
                                          </p:val>
                                        </p:tav>
                                      </p:tavLst>
                                    </p:anim>
                                    <p:anim calcmode="lin" valueType="num">
                                      <p:cBhvr>
                                        <p:cTn id="40" dur="1000" fill="hold"/>
                                        <p:tgtEl>
                                          <p:spTgt spid="144"/>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51"/>
                                        </p:tgtEl>
                                        <p:attrNameLst>
                                          <p:attrName>style.visibility</p:attrName>
                                        </p:attrNameLst>
                                      </p:cBhvr>
                                      <p:to>
                                        <p:strVal val="visible"/>
                                      </p:to>
                                    </p:set>
                                    <p:animEffect transition="in" filter="fade">
                                      <p:cBhvr>
                                        <p:cTn id="43" dur="1000"/>
                                        <p:tgtEl>
                                          <p:spTgt spid="151"/>
                                        </p:tgtEl>
                                      </p:cBhvr>
                                    </p:animEffect>
                                    <p:anim calcmode="lin" valueType="num">
                                      <p:cBhvr>
                                        <p:cTn id="44" dur="1000" fill="hold"/>
                                        <p:tgtEl>
                                          <p:spTgt spid="151"/>
                                        </p:tgtEl>
                                        <p:attrNameLst>
                                          <p:attrName>ppt_x</p:attrName>
                                        </p:attrNameLst>
                                      </p:cBhvr>
                                      <p:tavLst>
                                        <p:tav tm="0">
                                          <p:val>
                                            <p:strVal val="#ppt_x"/>
                                          </p:val>
                                        </p:tav>
                                        <p:tav tm="100000">
                                          <p:val>
                                            <p:strVal val="#ppt_x"/>
                                          </p:val>
                                        </p:tav>
                                      </p:tavLst>
                                    </p:anim>
                                    <p:anim calcmode="lin" valueType="num">
                                      <p:cBhvr>
                                        <p:cTn id="45" dur="1000" fill="hold"/>
                                        <p:tgtEl>
                                          <p:spTgt spid="1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P spid="150" grpId="0"/>
      <p:bldP spid="1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02BA1B-85F3-46B4-B2CB-BA0A070D0F72}"/>
              </a:ext>
            </a:extLst>
          </p:cNvPr>
          <p:cNvSpPr>
            <a:spLocks noGrp="1"/>
          </p:cNvSpPr>
          <p:nvPr>
            <p:ph type="title"/>
          </p:nvPr>
        </p:nvSpPr>
        <p:spPr/>
        <p:txBody>
          <a:bodyPr/>
          <a:lstStyle/>
          <a:p>
            <a:r>
              <a:rPr lang="fr-FR" dirty="0"/>
              <a:t>Solutions retenues</a:t>
            </a:r>
          </a:p>
        </p:txBody>
      </p:sp>
      <p:sp>
        <p:nvSpPr>
          <p:cNvPr id="3" name="Espace réservé du contenu 2">
            <a:extLst>
              <a:ext uri="{FF2B5EF4-FFF2-40B4-BE49-F238E27FC236}">
                <a16:creationId xmlns:a16="http://schemas.microsoft.com/office/drawing/2014/main" id="{FC2B3B9D-3259-4170-B731-593189636E05}"/>
              </a:ext>
            </a:extLst>
          </p:cNvPr>
          <p:cNvSpPr>
            <a:spLocks noGrp="1"/>
          </p:cNvSpPr>
          <p:nvPr>
            <p:ph idx="1"/>
          </p:nvPr>
        </p:nvSpPr>
        <p:spPr>
          <a:xfrm>
            <a:off x="581192" y="1976582"/>
            <a:ext cx="6226007" cy="4350327"/>
          </a:xfrm>
        </p:spPr>
        <p:txBody>
          <a:bodyPr>
            <a:normAutofit/>
          </a:bodyPr>
          <a:lstStyle/>
          <a:p>
            <a:r>
              <a:rPr lang="fr-FR" sz="1600" dirty="0"/>
              <a:t>Utilisation du plan de l’IUT via Google Maps en image principale</a:t>
            </a:r>
          </a:p>
          <a:p>
            <a:endParaRPr lang="fr-FR" sz="1600" dirty="0"/>
          </a:p>
          <a:p>
            <a:r>
              <a:rPr lang="fr-FR" sz="1600" dirty="0"/>
              <a:t>Implémentation des étiquettes au début et à la fin de chaque bâtiments</a:t>
            </a:r>
          </a:p>
          <a:p>
            <a:endParaRPr lang="fr-FR" sz="1600" dirty="0"/>
          </a:p>
          <a:p>
            <a:r>
              <a:rPr lang="fr-FR" sz="1600" dirty="0"/>
              <a:t>Programmation des étiquettes à l’aide de l’application NFC Tools</a:t>
            </a:r>
          </a:p>
          <a:p>
            <a:endParaRPr lang="fr-FR" sz="1600" dirty="0"/>
          </a:p>
          <a:p>
            <a:r>
              <a:rPr lang="fr-FR" sz="1600" dirty="0"/>
              <a:t>Flèches : superpositions de plusieurs flèches invisibles sur le plan</a:t>
            </a:r>
          </a:p>
          <a:p>
            <a:endParaRPr lang="fr-FR" sz="1600" dirty="0"/>
          </a:p>
          <a:p>
            <a:r>
              <a:rPr lang="fr-FR" sz="1600" dirty="0"/>
              <a:t>Simple !</a:t>
            </a:r>
            <a:endParaRPr lang="fr-FR" dirty="0"/>
          </a:p>
        </p:txBody>
      </p:sp>
      <p:pic>
        <p:nvPicPr>
          <p:cNvPr id="5" name="Image 4">
            <a:extLst>
              <a:ext uri="{FF2B5EF4-FFF2-40B4-BE49-F238E27FC236}">
                <a16:creationId xmlns:a16="http://schemas.microsoft.com/office/drawing/2014/main" id="{D9D866D4-C1A9-4FB6-8F21-CE0CCA202F96}"/>
              </a:ext>
            </a:extLst>
          </p:cNvPr>
          <p:cNvPicPr>
            <a:picLocks noChangeAspect="1"/>
          </p:cNvPicPr>
          <p:nvPr/>
        </p:nvPicPr>
        <p:blipFill>
          <a:blip r:embed="rId2"/>
          <a:stretch>
            <a:fillRect/>
          </a:stretch>
        </p:blipFill>
        <p:spPr>
          <a:xfrm>
            <a:off x="7482981" y="2024430"/>
            <a:ext cx="3833378" cy="311761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6" name="Ellipse 5">
            <a:extLst>
              <a:ext uri="{FF2B5EF4-FFF2-40B4-BE49-F238E27FC236}">
                <a16:creationId xmlns:a16="http://schemas.microsoft.com/office/drawing/2014/main" id="{ADF0BCD3-4BAC-4D32-8873-9EAB0DE8CB51}"/>
              </a:ext>
            </a:extLst>
          </p:cNvPr>
          <p:cNvSpPr/>
          <p:nvPr/>
        </p:nvSpPr>
        <p:spPr>
          <a:xfrm>
            <a:off x="9722608" y="4290336"/>
            <a:ext cx="350230" cy="339206"/>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Ellipse 6">
            <a:extLst>
              <a:ext uri="{FF2B5EF4-FFF2-40B4-BE49-F238E27FC236}">
                <a16:creationId xmlns:a16="http://schemas.microsoft.com/office/drawing/2014/main" id="{FBECEE8E-032D-4F35-B4ED-13A0FD21C502}"/>
              </a:ext>
            </a:extLst>
          </p:cNvPr>
          <p:cNvSpPr/>
          <p:nvPr/>
        </p:nvSpPr>
        <p:spPr>
          <a:xfrm>
            <a:off x="8575144" y="4018078"/>
            <a:ext cx="350230" cy="339206"/>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Ellipse 8">
            <a:extLst>
              <a:ext uri="{FF2B5EF4-FFF2-40B4-BE49-F238E27FC236}">
                <a16:creationId xmlns:a16="http://schemas.microsoft.com/office/drawing/2014/main" id="{89CB7DFE-62D8-47B9-8A1C-4CFFC309EB15}"/>
              </a:ext>
            </a:extLst>
          </p:cNvPr>
          <p:cNvSpPr/>
          <p:nvPr/>
        </p:nvSpPr>
        <p:spPr>
          <a:xfrm>
            <a:off x="8959936" y="2792917"/>
            <a:ext cx="350230" cy="339206"/>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26" name="Picture 2" descr="RÃ©sultat de recherche d'images pour &quot;nfc tools&quot;">
            <a:extLst>
              <a:ext uri="{FF2B5EF4-FFF2-40B4-BE49-F238E27FC236}">
                <a16:creationId xmlns:a16="http://schemas.microsoft.com/office/drawing/2014/main" id="{F98D221C-E2BC-47F1-B27E-214BD9DECB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0293" y="5328218"/>
            <a:ext cx="1396767" cy="139676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1519379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1"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grpId="0" nodeType="afterEffect">
                                  <p:stCondLst>
                                    <p:cond delay="800"/>
                                  </p:stCondLst>
                                  <p:childTnLst>
                                    <p:set>
                                      <p:cBhvr>
                                        <p:cTn id="27" dur="1" fill="hold">
                                          <p:stCondLst>
                                            <p:cond delay="0"/>
                                          </p:stCondLst>
                                        </p:cTn>
                                        <p:tgtEl>
                                          <p:spTgt spid="7"/>
                                        </p:tgtEl>
                                        <p:attrNameLst>
                                          <p:attrName>style.visibility</p:attrName>
                                        </p:attrNameLst>
                                      </p:cBhvr>
                                      <p:to>
                                        <p:strVal val="visible"/>
                                      </p:to>
                                    </p:set>
                                  </p:childTnLst>
                                </p:cTn>
                              </p:par>
                            </p:childTnLst>
                          </p:cTn>
                        </p:par>
                        <p:par>
                          <p:cTn id="28" fill="hold">
                            <p:stCondLst>
                              <p:cond delay="1800"/>
                            </p:stCondLst>
                            <p:childTnLst>
                              <p:par>
                                <p:cTn id="29" presetID="1" presetClass="entr" presetSubtype="0" fill="hold" grpId="0" nodeType="afterEffect">
                                  <p:stCondLst>
                                    <p:cond delay="70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1026"/>
                                        </p:tgtEl>
                                        <p:attrNameLst>
                                          <p:attrName>style.visibility</p:attrName>
                                        </p:attrNameLst>
                                      </p:cBhvr>
                                      <p:to>
                                        <p:strVal val="visible"/>
                                      </p:to>
                                    </p:set>
                                    <p:animEffect transition="in" filter="fade">
                                      <p:cBhvr>
                                        <p:cTn id="40" dur="1000"/>
                                        <p:tgtEl>
                                          <p:spTgt spid="1026"/>
                                        </p:tgtEl>
                                      </p:cBhvr>
                                    </p:animEffect>
                                    <p:anim calcmode="lin" valueType="num">
                                      <p:cBhvr>
                                        <p:cTn id="41" dur="1000" fill="hold"/>
                                        <p:tgtEl>
                                          <p:spTgt spid="1026"/>
                                        </p:tgtEl>
                                        <p:attrNameLst>
                                          <p:attrName>ppt_x</p:attrName>
                                        </p:attrNameLst>
                                      </p:cBhvr>
                                      <p:tavLst>
                                        <p:tav tm="0">
                                          <p:val>
                                            <p:strVal val="#ppt_x"/>
                                          </p:val>
                                        </p:tav>
                                        <p:tav tm="100000">
                                          <p:val>
                                            <p:strVal val="#ppt_x"/>
                                          </p:val>
                                        </p:tav>
                                      </p:tavLst>
                                    </p:anim>
                                    <p:anim calcmode="lin" valueType="num">
                                      <p:cBhvr>
                                        <p:cTn id="42"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fade">
                                      <p:cBhvr>
                                        <p:cTn id="47" dur="1000"/>
                                        <p:tgtEl>
                                          <p:spTgt spid="3">
                                            <p:txEl>
                                              <p:pRg st="6" end="6"/>
                                            </p:txEl>
                                          </p:spTgt>
                                        </p:tgtEl>
                                      </p:cBhvr>
                                    </p:animEffect>
                                    <p:anim calcmode="lin" valueType="num">
                                      <p:cBhvr>
                                        <p:cTn id="4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 presetClass="entr" presetSubtype="0" fill="hold" nodeType="afterEffect">
                                  <p:stCondLst>
                                    <p:cond delay="1000"/>
                                  </p:stCondLst>
                                  <p:childTnLst>
                                    <p:set>
                                      <p:cBhvr>
                                        <p:cTn id="5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B8483C-BDF0-4443-8A5D-85AD8317B2D5}"/>
              </a:ext>
            </a:extLst>
          </p:cNvPr>
          <p:cNvSpPr>
            <a:spLocks noGrp="1"/>
          </p:cNvSpPr>
          <p:nvPr>
            <p:ph type="title"/>
          </p:nvPr>
        </p:nvSpPr>
        <p:spPr/>
        <p:txBody>
          <a:bodyPr/>
          <a:lstStyle/>
          <a:p>
            <a:r>
              <a:rPr lang="fr-FR" dirty="0"/>
              <a:t>Solutions retenues</a:t>
            </a:r>
          </a:p>
        </p:txBody>
      </p:sp>
      <p:sp>
        <p:nvSpPr>
          <p:cNvPr id="3" name="Espace réservé du contenu 2">
            <a:extLst>
              <a:ext uri="{FF2B5EF4-FFF2-40B4-BE49-F238E27FC236}">
                <a16:creationId xmlns:a16="http://schemas.microsoft.com/office/drawing/2014/main" id="{5E1E45B8-6069-4317-A114-5EB01F7E672E}"/>
              </a:ext>
            </a:extLst>
          </p:cNvPr>
          <p:cNvSpPr>
            <a:spLocks noGrp="1"/>
          </p:cNvSpPr>
          <p:nvPr>
            <p:ph idx="1"/>
          </p:nvPr>
        </p:nvSpPr>
        <p:spPr>
          <a:xfrm>
            <a:off x="581192" y="2180497"/>
            <a:ext cx="11029615" cy="1248504"/>
          </a:xfrm>
        </p:spPr>
        <p:txBody>
          <a:bodyPr/>
          <a:lstStyle/>
          <a:p>
            <a:r>
              <a:rPr lang="fr-FR" dirty="0"/>
              <a:t>Utilisation d’un Intent permettant de rendre visible une flèche spécifique lorsqu’un Tag NFC lié à cette flèche ( dans le code ) est scanné par l’utilisateur</a:t>
            </a:r>
          </a:p>
          <a:p>
            <a:r>
              <a:rPr lang="fr-FR" dirty="0"/>
              <a:t>Création d’une zone de texte où les informations liées à la position scanné sera affiché</a:t>
            </a:r>
          </a:p>
        </p:txBody>
      </p:sp>
      <p:pic>
        <p:nvPicPr>
          <p:cNvPr id="4" name="Image 3">
            <a:extLst>
              <a:ext uri="{FF2B5EF4-FFF2-40B4-BE49-F238E27FC236}">
                <a16:creationId xmlns:a16="http://schemas.microsoft.com/office/drawing/2014/main" id="{D53A6ED0-CF80-483C-80E8-9709B28DA561}"/>
              </a:ext>
            </a:extLst>
          </p:cNvPr>
          <p:cNvPicPr>
            <a:picLocks noChangeAspect="1"/>
          </p:cNvPicPr>
          <p:nvPr/>
        </p:nvPicPr>
        <p:blipFill>
          <a:blip r:embed="rId2"/>
          <a:stretch>
            <a:fillRect/>
          </a:stretch>
        </p:blipFill>
        <p:spPr>
          <a:xfrm>
            <a:off x="3548473" y="3718074"/>
            <a:ext cx="5095052" cy="350935"/>
          </a:xfrm>
          <a:prstGeom prst="rect">
            <a:avLst/>
          </a:prstGeom>
          <a:ln w="38100">
            <a:solidFill>
              <a:srgbClr val="C00000"/>
            </a:solidFill>
          </a:ln>
        </p:spPr>
      </p:pic>
      <p:pic>
        <p:nvPicPr>
          <p:cNvPr id="6" name="Image 5">
            <a:extLst>
              <a:ext uri="{FF2B5EF4-FFF2-40B4-BE49-F238E27FC236}">
                <a16:creationId xmlns:a16="http://schemas.microsoft.com/office/drawing/2014/main" id="{529B5DFF-01BE-401D-B4FD-A4DDB4FA1653}"/>
              </a:ext>
            </a:extLst>
          </p:cNvPr>
          <p:cNvPicPr>
            <a:picLocks noChangeAspect="1"/>
          </p:cNvPicPr>
          <p:nvPr/>
        </p:nvPicPr>
        <p:blipFill>
          <a:blip r:embed="rId3"/>
          <a:stretch>
            <a:fillRect/>
          </a:stretch>
        </p:blipFill>
        <p:spPr>
          <a:xfrm>
            <a:off x="2332277" y="4656803"/>
            <a:ext cx="7527445" cy="1248504"/>
          </a:xfrm>
          <a:prstGeom prst="rect">
            <a:avLst/>
          </a:prstGeom>
          <a:ln w="38100">
            <a:solidFill>
              <a:srgbClr val="C00000"/>
            </a:solidFill>
          </a:ln>
        </p:spPr>
      </p:pic>
    </p:spTree>
    <p:extLst>
      <p:ext uri="{BB962C8B-B14F-4D97-AF65-F5344CB8AC3E}">
        <p14:creationId xmlns:p14="http://schemas.microsoft.com/office/powerpoint/2010/main" val="1789672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D344CA-DC62-4E1B-AD65-9A7CD9E5DDA8}"/>
              </a:ext>
            </a:extLst>
          </p:cNvPr>
          <p:cNvSpPr>
            <a:spLocks noGrp="1"/>
          </p:cNvSpPr>
          <p:nvPr>
            <p:ph type="title"/>
          </p:nvPr>
        </p:nvSpPr>
        <p:spPr/>
        <p:txBody>
          <a:bodyPr/>
          <a:lstStyle/>
          <a:p>
            <a:r>
              <a:rPr lang="fr-FR" dirty="0"/>
              <a:t>Logo / En-Tête</a:t>
            </a:r>
          </a:p>
        </p:txBody>
      </p:sp>
      <p:pic>
        <p:nvPicPr>
          <p:cNvPr id="9" name="Espace réservé du contenu 8">
            <a:extLst>
              <a:ext uri="{FF2B5EF4-FFF2-40B4-BE49-F238E27FC236}">
                <a16:creationId xmlns:a16="http://schemas.microsoft.com/office/drawing/2014/main" id="{B466CCC9-F687-42B2-9146-8F70B5C73303}"/>
              </a:ext>
            </a:extLst>
          </p:cNvPr>
          <p:cNvPicPr>
            <a:picLocks noGrp="1" noChangeAspect="1"/>
          </p:cNvPicPr>
          <p:nvPr>
            <p:ph idx="1"/>
          </p:nvPr>
        </p:nvPicPr>
        <p:blipFill>
          <a:blip r:embed="rId2"/>
          <a:stretch>
            <a:fillRect/>
          </a:stretch>
        </p:blipFill>
        <p:spPr>
          <a:xfrm>
            <a:off x="9356478" y="1996693"/>
            <a:ext cx="1986264" cy="1571429"/>
          </a:xfrm>
        </p:spPr>
      </p:pic>
      <p:pic>
        <p:nvPicPr>
          <p:cNvPr id="10" name="Image 9" descr="C:\Users\TEMP.GEII2.088\Downloads\Projet_Geolocalisation 4_25\app\src\main\res\mipmap-xxxhdpi\ic_launcher_round.png">
            <a:extLst>
              <a:ext uri="{FF2B5EF4-FFF2-40B4-BE49-F238E27FC236}">
                <a16:creationId xmlns:a16="http://schemas.microsoft.com/office/drawing/2014/main" id="{68F6A202-2710-4EAE-83AD-0E8098A8E27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01959" y="1996693"/>
            <a:ext cx="1987200" cy="1573200"/>
          </a:xfrm>
          <a:prstGeom prst="rect">
            <a:avLst/>
          </a:prstGeom>
          <a:noFill/>
          <a:ln>
            <a:noFill/>
          </a:ln>
        </p:spPr>
      </p:pic>
      <p:sp>
        <p:nvSpPr>
          <p:cNvPr id="11" name="Flèche : droite 10">
            <a:extLst>
              <a:ext uri="{FF2B5EF4-FFF2-40B4-BE49-F238E27FC236}">
                <a16:creationId xmlns:a16="http://schemas.microsoft.com/office/drawing/2014/main" id="{1030577B-060D-47E0-A685-519A36C4A527}"/>
              </a:ext>
            </a:extLst>
          </p:cNvPr>
          <p:cNvSpPr/>
          <p:nvPr/>
        </p:nvSpPr>
        <p:spPr>
          <a:xfrm>
            <a:off x="7634253" y="2529687"/>
            <a:ext cx="1577130" cy="5054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Espace réservé du contenu 2">
            <a:extLst>
              <a:ext uri="{FF2B5EF4-FFF2-40B4-BE49-F238E27FC236}">
                <a16:creationId xmlns:a16="http://schemas.microsoft.com/office/drawing/2014/main" id="{36278BFE-A30E-4DC6-A91A-670A9219DCD9}"/>
              </a:ext>
            </a:extLst>
          </p:cNvPr>
          <p:cNvSpPr txBox="1">
            <a:spLocks/>
          </p:cNvSpPr>
          <p:nvPr/>
        </p:nvSpPr>
        <p:spPr>
          <a:xfrm>
            <a:off x="558232" y="2529687"/>
            <a:ext cx="4647085" cy="73551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fr-FR" dirty="0"/>
              <a:t>Différents formats d’icône disponibles : compatibilité téléphone et tablette</a:t>
            </a:r>
          </a:p>
        </p:txBody>
      </p:sp>
      <p:sp>
        <p:nvSpPr>
          <p:cNvPr id="15" name="Espace réservé du contenu 2">
            <a:extLst>
              <a:ext uri="{FF2B5EF4-FFF2-40B4-BE49-F238E27FC236}">
                <a16:creationId xmlns:a16="http://schemas.microsoft.com/office/drawing/2014/main" id="{2831956F-FD9E-41D1-9D13-F368F76C04AD}"/>
              </a:ext>
            </a:extLst>
          </p:cNvPr>
          <p:cNvSpPr txBox="1">
            <a:spLocks/>
          </p:cNvSpPr>
          <p:nvPr/>
        </p:nvSpPr>
        <p:spPr>
          <a:xfrm>
            <a:off x="5658345" y="3439505"/>
            <a:ext cx="1674428" cy="73551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None/>
            </a:pPr>
            <a:r>
              <a:rPr lang="fr-FR" dirty="0" err="1"/>
              <a:t>My</a:t>
            </a:r>
            <a:r>
              <a:rPr lang="fr-FR" dirty="0"/>
              <a:t> application</a:t>
            </a:r>
          </a:p>
        </p:txBody>
      </p:sp>
      <p:sp>
        <p:nvSpPr>
          <p:cNvPr id="16" name="Espace réservé du contenu 2">
            <a:extLst>
              <a:ext uri="{FF2B5EF4-FFF2-40B4-BE49-F238E27FC236}">
                <a16:creationId xmlns:a16="http://schemas.microsoft.com/office/drawing/2014/main" id="{3D44EE65-BAA8-4B35-B62E-2CF906932652}"/>
              </a:ext>
            </a:extLst>
          </p:cNvPr>
          <p:cNvSpPr txBox="1">
            <a:spLocks/>
          </p:cNvSpPr>
          <p:nvPr/>
        </p:nvSpPr>
        <p:spPr>
          <a:xfrm>
            <a:off x="9512396" y="3394525"/>
            <a:ext cx="1674428" cy="73551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None/>
            </a:pPr>
            <a:r>
              <a:rPr lang="fr-FR" dirty="0"/>
              <a:t>Geo NFC</a:t>
            </a:r>
          </a:p>
        </p:txBody>
      </p:sp>
      <p:pic>
        <p:nvPicPr>
          <p:cNvPr id="4" name="Image 3">
            <a:extLst>
              <a:ext uri="{FF2B5EF4-FFF2-40B4-BE49-F238E27FC236}">
                <a16:creationId xmlns:a16="http://schemas.microsoft.com/office/drawing/2014/main" id="{AA3AF4E1-6A01-47CD-9ED9-A14456D3AEE0}"/>
              </a:ext>
            </a:extLst>
          </p:cNvPr>
          <p:cNvPicPr>
            <a:picLocks noChangeAspect="1"/>
          </p:cNvPicPr>
          <p:nvPr/>
        </p:nvPicPr>
        <p:blipFill rotWithShape="1">
          <a:blip r:embed="rId4"/>
          <a:srcRect r="624" b="79662"/>
          <a:stretch/>
        </p:blipFill>
        <p:spPr>
          <a:xfrm>
            <a:off x="5205317" y="5025945"/>
            <a:ext cx="6389294" cy="735512"/>
          </a:xfrm>
          <a:prstGeom prst="rect">
            <a:avLst/>
          </a:prstGeom>
        </p:spPr>
      </p:pic>
      <p:sp>
        <p:nvSpPr>
          <p:cNvPr id="12" name="Espace réservé du contenu 2">
            <a:extLst>
              <a:ext uri="{FF2B5EF4-FFF2-40B4-BE49-F238E27FC236}">
                <a16:creationId xmlns:a16="http://schemas.microsoft.com/office/drawing/2014/main" id="{5B7C7D6F-200F-4A69-9A34-9564FD8A1E3B}"/>
              </a:ext>
            </a:extLst>
          </p:cNvPr>
          <p:cNvSpPr txBox="1">
            <a:spLocks/>
          </p:cNvSpPr>
          <p:nvPr/>
        </p:nvSpPr>
        <p:spPr>
          <a:xfrm>
            <a:off x="581192" y="5076740"/>
            <a:ext cx="4305133" cy="735513"/>
          </a:xfrm>
          <a:prstGeom prst="rect">
            <a:avLst/>
          </a:prstGeom>
        </p:spPr>
        <p:txBody>
          <a:bodyPr vert="horz" lIns="91440" tIns="45720" rIns="91440" bIns="45720" rtlCol="0" anchor="ctr">
            <a:normAutofit fontScale="925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just"/>
            <a:r>
              <a:rPr lang="fr-FR" dirty="0"/>
              <a:t>Configuration de l’en-tête d’application afin qu’il soit assorti au reste (couleurs + logo)</a:t>
            </a:r>
          </a:p>
        </p:txBody>
      </p:sp>
    </p:spTree>
    <p:extLst>
      <p:ext uri="{BB962C8B-B14F-4D97-AF65-F5344CB8AC3E}">
        <p14:creationId xmlns:p14="http://schemas.microsoft.com/office/powerpoint/2010/main" val="280027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00"/>
                                        <p:tgtEl>
                                          <p:spTgt spid="14">
                                            <p:txEl>
                                              <p:pRg st="0" end="0"/>
                                            </p:txEl>
                                          </p:spTgt>
                                        </p:tgtEl>
                                      </p:cBhvr>
                                    </p:animEffect>
                                    <p:anim calcmode="lin" valueType="num">
                                      <p:cBhvr>
                                        <p:cTn id="8"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22" presetClass="entr" presetSubtype="8"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childTnLst>
                          </p:cTn>
                        </p:par>
                        <p:par>
                          <p:cTn id="26" fill="hold">
                            <p:stCondLst>
                              <p:cond delay="1500"/>
                            </p:stCondLst>
                            <p:childTnLst>
                              <p:par>
                                <p:cTn id="27" presetID="42"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000"/>
                                        <p:tgtEl>
                                          <p:spTgt spid="16"/>
                                        </p:tgtEl>
                                      </p:cBhvr>
                                    </p:animEffect>
                                    <p:anim calcmode="lin" valueType="num">
                                      <p:cBhvr>
                                        <p:cTn id="35" dur="1000" fill="hold"/>
                                        <p:tgtEl>
                                          <p:spTgt spid="16"/>
                                        </p:tgtEl>
                                        <p:attrNameLst>
                                          <p:attrName>ppt_x</p:attrName>
                                        </p:attrNameLst>
                                      </p:cBhvr>
                                      <p:tavLst>
                                        <p:tav tm="0">
                                          <p:val>
                                            <p:strVal val="#ppt_x"/>
                                          </p:val>
                                        </p:tav>
                                        <p:tav tm="100000">
                                          <p:val>
                                            <p:strVal val="#ppt_x"/>
                                          </p:val>
                                        </p:tav>
                                      </p:tavLst>
                                    </p:anim>
                                    <p:anim calcmode="lin" valueType="num">
                                      <p:cBhvr>
                                        <p:cTn id="3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1000"/>
                                        <p:tgtEl>
                                          <p:spTgt spid="12"/>
                                        </p:tgtEl>
                                      </p:cBhvr>
                                    </p:animEffect>
                                    <p:anim calcmode="lin" valueType="num">
                                      <p:cBhvr>
                                        <p:cTn id="42" dur="1000" fill="hold"/>
                                        <p:tgtEl>
                                          <p:spTgt spid="12"/>
                                        </p:tgtEl>
                                        <p:attrNameLst>
                                          <p:attrName>ppt_x</p:attrName>
                                        </p:attrNameLst>
                                      </p:cBhvr>
                                      <p:tavLst>
                                        <p:tav tm="0">
                                          <p:val>
                                            <p:strVal val="#ppt_x"/>
                                          </p:val>
                                        </p:tav>
                                        <p:tav tm="100000">
                                          <p:val>
                                            <p:strVal val="#ppt_x"/>
                                          </p:val>
                                        </p:tav>
                                      </p:tavLst>
                                    </p:anim>
                                    <p:anim calcmode="lin" valueType="num">
                                      <p:cBhvr>
                                        <p:cTn id="43" dur="1000" fill="hold"/>
                                        <p:tgtEl>
                                          <p:spTgt spid="12"/>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1000"/>
                                        <p:tgtEl>
                                          <p:spTgt spid="4"/>
                                        </p:tgtEl>
                                      </p:cBhvr>
                                    </p:animEffect>
                                    <p:anim calcmode="lin" valueType="num">
                                      <p:cBhvr>
                                        <p:cTn id="47" dur="1000" fill="hold"/>
                                        <p:tgtEl>
                                          <p:spTgt spid="4"/>
                                        </p:tgtEl>
                                        <p:attrNameLst>
                                          <p:attrName>ppt_x</p:attrName>
                                        </p:attrNameLst>
                                      </p:cBhvr>
                                      <p:tavLst>
                                        <p:tav tm="0">
                                          <p:val>
                                            <p:strVal val="#ppt_x"/>
                                          </p:val>
                                        </p:tav>
                                        <p:tav tm="100000">
                                          <p:val>
                                            <p:strVal val="#ppt_x"/>
                                          </p:val>
                                        </p:tav>
                                      </p:tavLst>
                                    </p:anim>
                                    <p:anim calcmode="lin" valueType="num">
                                      <p:cBhvr>
                                        <p:cTn id="4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p:bldP spid="16"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Fournir l’application</a:t>
            </a:r>
          </a:p>
        </p:txBody>
      </p:sp>
      <p:sp>
        <p:nvSpPr>
          <p:cNvPr id="4" name="Flèche : droite 3">
            <a:extLst>
              <a:ext uri="{FF2B5EF4-FFF2-40B4-BE49-F238E27FC236}">
                <a16:creationId xmlns:a16="http://schemas.microsoft.com/office/drawing/2014/main" id="{37EF530F-8057-4035-B624-B9412812EC33}"/>
              </a:ext>
            </a:extLst>
          </p:cNvPr>
          <p:cNvSpPr/>
          <p:nvPr/>
        </p:nvSpPr>
        <p:spPr>
          <a:xfrm>
            <a:off x="3938671" y="2853212"/>
            <a:ext cx="1481053" cy="4001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ADBB5FE9-7D57-4145-859F-9E9393D712A8}"/>
              </a:ext>
            </a:extLst>
          </p:cNvPr>
          <p:cNvSpPr/>
          <p:nvPr/>
        </p:nvSpPr>
        <p:spPr>
          <a:xfrm>
            <a:off x="581192" y="2820048"/>
            <a:ext cx="3304494" cy="400110"/>
          </a:xfrm>
          <a:prstGeom prst="rect">
            <a:avLst/>
          </a:prstGeom>
        </p:spPr>
        <p:txBody>
          <a:bodyPr wrap="none">
            <a:spAutoFit/>
          </a:bodyPr>
          <a:lstStyle/>
          <a:p>
            <a:pPr marL="306000" lvl="0" indent="-306000">
              <a:spcBef>
                <a:spcPct val="20000"/>
              </a:spcBef>
              <a:spcAft>
                <a:spcPts val="600"/>
              </a:spcAft>
              <a:buClr>
                <a:srgbClr val="FFBD47"/>
              </a:buClr>
              <a:buSzPct val="92000"/>
              <a:buFont typeface="Wingdings 2" panose="05020102010507070707" pitchFamily="18" charset="2"/>
              <a:buChar char=""/>
            </a:pPr>
            <a:r>
              <a:rPr lang="fr-FR" sz="2000" dirty="0">
                <a:solidFill>
                  <a:srgbClr val="505046"/>
                </a:solidFill>
              </a:rPr>
              <a:t>Application sur le </a:t>
            </a:r>
            <a:r>
              <a:rPr lang="fr-FR" sz="2000" i="1" dirty="0">
                <a:solidFill>
                  <a:srgbClr val="505046"/>
                </a:solidFill>
              </a:rPr>
              <a:t>Play store</a:t>
            </a:r>
            <a:endParaRPr lang="fr-FR" sz="2000" dirty="0">
              <a:solidFill>
                <a:srgbClr val="505046"/>
              </a:solidFill>
            </a:endParaRPr>
          </a:p>
        </p:txBody>
      </p:sp>
      <p:pic>
        <p:nvPicPr>
          <p:cNvPr id="2052" name="Picture 4" descr="RÃ©sultat de recherche d'images pour &quot;play store logo&quot;">
            <a:extLst>
              <a:ext uri="{FF2B5EF4-FFF2-40B4-BE49-F238E27FC236}">
                <a16:creationId xmlns:a16="http://schemas.microsoft.com/office/drawing/2014/main" id="{7E2CCC93-58BF-4741-BFA9-48E414A57E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20213" y="2215659"/>
            <a:ext cx="1533525" cy="15335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Ã©sultat de recherche d'images pour &quot;red cross&quot;">
            <a:extLst>
              <a:ext uri="{FF2B5EF4-FFF2-40B4-BE49-F238E27FC236}">
                <a16:creationId xmlns:a16="http://schemas.microsoft.com/office/drawing/2014/main" id="{A6BD78FC-B97E-4A3B-9AF4-542546DE7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3037" y="1935956"/>
            <a:ext cx="2047875" cy="2047875"/>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 15">
            <a:extLst>
              <a:ext uri="{FF2B5EF4-FFF2-40B4-BE49-F238E27FC236}">
                <a16:creationId xmlns:a16="http://schemas.microsoft.com/office/drawing/2014/main" id="{EA129D31-9869-4D03-A925-858FCCD05F26}"/>
              </a:ext>
            </a:extLst>
          </p:cNvPr>
          <p:cNvPicPr>
            <a:picLocks noChangeAspect="1"/>
          </p:cNvPicPr>
          <p:nvPr/>
        </p:nvPicPr>
        <p:blipFill>
          <a:blip r:embed="rId4"/>
          <a:stretch>
            <a:fillRect/>
          </a:stretch>
        </p:blipFill>
        <p:spPr>
          <a:xfrm>
            <a:off x="838201" y="4031249"/>
            <a:ext cx="1828800" cy="2035056"/>
          </a:xfrm>
          <a:prstGeom prst="rect">
            <a:avLst/>
          </a:prstGeom>
        </p:spPr>
      </p:pic>
      <p:pic>
        <p:nvPicPr>
          <p:cNvPr id="2062" name="Picture 14" descr="RÃ©sultat de recherche d'images pour &quot;google drive&quot;">
            <a:extLst>
              <a:ext uri="{FF2B5EF4-FFF2-40B4-BE49-F238E27FC236}">
                <a16:creationId xmlns:a16="http://schemas.microsoft.com/office/drawing/2014/main" id="{CD519767-80E8-41B9-99B4-C49D91599D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1100" y="4110564"/>
            <a:ext cx="1876425" cy="1876425"/>
          </a:xfrm>
          <a:prstGeom prst="rect">
            <a:avLst/>
          </a:prstGeom>
          <a:noFill/>
          <a:extLst>
            <a:ext uri="{909E8E84-426E-40DD-AFC4-6F175D3DCCD1}">
              <a14:hiddenFill xmlns:a14="http://schemas.microsoft.com/office/drawing/2010/main">
                <a:solidFill>
                  <a:srgbClr val="FFFFFF"/>
                </a:solidFill>
              </a14:hiddenFill>
            </a:ext>
          </a:extLst>
        </p:spPr>
      </p:pic>
      <p:sp>
        <p:nvSpPr>
          <p:cNvPr id="21" name="Flèche : droite 20">
            <a:extLst>
              <a:ext uri="{FF2B5EF4-FFF2-40B4-BE49-F238E27FC236}">
                <a16:creationId xmlns:a16="http://schemas.microsoft.com/office/drawing/2014/main" id="{FD463662-21A5-4123-9ECA-6FB0E6831F22}"/>
              </a:ext>
            </a:extLst>
          </p:cNvPr>
          <p:cNvSpPr/>
          <p:nvPr/>
        </p:nvSpPr>
        <p:spPr>
          <a:xfrm>
            <a:off x="3088524" y="4848722"/>
            <a:ext cx="1481053" cy="4001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Flèche : droite 21">
            <a:extLst>
              <a:ext uri="{FF2B5EF4-FFF2-40B4-BE49-F238E27FC236}">
                <a16:creationId xmlns:a16="http://schemas.microsoft.com/office/drawing/2014/main" id="{1982DE9A-6E03-4012-8C90-63C9DE7B2371}"/>
              </a:ext>
            </a:extLst>
          </p:cNvPr>
          <p:cNvSpPr/>
          <p:nvPr/>
        </p:nvSpPr>
        <p:spPr>
          <a:xfrm>
            <a:off x="7289048" y="4941989"/>
            <a:ext cx="1481053" cy="4001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3" name="Picture 4" descr="Résultat de recherche d'images pour &quot;tag nfc&quot;">
            <a:extLst>
              <a:ext uri="{FF2B5EF4-FFF2-40B4-BE49-F238E27FC236}">
                <a16:creationId xmlns:a16="http://schemas.microsoft.com/office/drawing/2014/main" id="{CCB452C6-94D9-43FF-9CC2-292C45E621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54176" y="4848722"/>
            <a:ext cx="987600" cy="970114"/>
          </a:xfrm>
          <a:prstGeom prst="rect">
            <a:avLst/>
          </a:prstGeom>
          <a:ln w="228600" cap="sq" cmpd="thickThin">
            <a:solidFill>
              <a:schemeClr val="tx1"/>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0CA3EC07-ACD3-46C2-9BAD-8F3B4AE6D9DA}"/>
              </a:ext>
            </a:extLst>
          </p:cNvPr>
          <p:cNvSpPr/>
          <p:nvPr/>
        </p:nvSpPr>
        <p:spPr>
          <a:xfrm>
            <a:off x="5419724" y="2816509"/>
            <a:ext cx="1255472" cy="400110"/>
          </a:xfrm>
          <a:prstGeom prst="rect">
            <a:avLst/>
          </a:prstGeom>
        </p:spPr>
        <p:txBody>
          <a:bodyPr wrap="none">
            <a:spAutoFit/>
          </a:bodyPr>
          <a:lstStyle/>
          <a:p>
            <a:pPr lvl="0">
              <a:spcBef>
                <a:spcPct val="20000"/>
              </a:spcBef>
              <a:spcAft>
                <a:spcPts val="600"/>
              </a:spcAft>
              <a:buClr>
                <a:srgbClr val="FFBD47"/>
              </a:buClr>
              <a:buSzPct val="92000"/>
            </a:pPr>
            <a:r>
              <a:rPr lang="fr-FR" sz="2000" dirty="0">
                <a:solidFill>
                  <a:srgbClr val="505046"/>
                </a:solidFill>
              </a:rPr>
              <a:t>compliqué</a:t>
            </a:r>
          </a:p>
        </p:txBody>
      </p:sp>
    </p:spTree>
    <p:extLst>
      <p:ext uri="{BB962C8B-B14F-4D97-AF65-F5344CB8AC3E}">
        <p14:creationId xmlns:p14="http://schemas.microsoft.com/office/powerpoint/2010/main" val="3116640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fade">
                                      <p:cBhvr>
                                        <p:cTn id="7" dur="1000"/>
                                        <p:tgtEl>
                                          <p:spTgt spid="2052"/>
                                        </p:tgtEl>
                                      </p:cBhvr>
                                    </p:animEffect>
                                    <p:anim calcmode="lin" valueType="num">
                                      <p:cBhvr>
                                        <p:cTn id="8" dur="1000" fill="hold"/>
                                        <p:tgtEl>
                                          <p:spTgt spid="2052"/>
                                        </p:tgtEl>
                                        <p:attrNameLst>
                                          <p:attrName>ppt_x</p:attrName>
                                        </p:attrNameLst>
                                      </p:cBhvr>
                                      <p:tavLst>
                                        <p:tav tm="0">
                                          <p:val>
                                            <p:strVal val="#ppt_x"/>
                                          </p:val>
                                        </p:tav>
                                        <p:tav tm="100000">
                                          <p:val>
                                            <p:strVal val="#ppt_x"/>
                                          </p:val>
                                        </p:tav>
                                      </p:tavLst>
                                    </p:anim>
                                    <p:anim calcmode="lin" valueType="num">
                                      <p:cBhvr>
                                        <p:cTn id="9"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5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1000"/>
                                        <p:tgtEl>
                                          <p:spTgt spid="16"/>
                                        </p:tgtEl>
                                      </p:cBhvr>
                                    </p:animEffect>
                                    <p:anim calcmode="lin" valueType="num">
                                      <p:cBhvr>
                                        <p:cTn id="34" dur="1000" fill="hold"/>
                                        <p:tgtEl>
                                          <p:spTgt spid="16"/>
                                        </p:tgtEl>
                                        <p:attrNameLst>
                                          <p:attrName>ppt_x</p:attrName>
                                        </p:attrNameLst>
                                      </p:cBhvr>
                                      <p:tavLst>
                                        <p:tav tm="0">
                                          <p:val>
                                            <p:strVal val="#ppt_x"/>
                                          </p:val>
                                        </p:tav>
                                        <p:tav tm="100000">
                                          <p:val>
                                            <p:strVal val="#ppt_x"/>
                                          </p:val>
                                        </p:tav>
                                      </p:tavLst>
                                    </p:anim>
                                    <p:anim calcmode="lin" valueType="num">
                                      <p:cBhvr>
                                        <p:cTn id="35" dur="1000" fill="hold"/>
                                        <p:tgtEl>
                                          <p:spTgt spid="16"/>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22" presetClass="entr" presetSubtype="8"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left)">
                                      <p:cBhvr>
                                        <p:cTn id="39" dur="500"/>
                                        <p:tgtEl>
                                          <p:spTgt spid="21"/>
                                        </p:tgtEl>
                                      </p:cBhvr>
                                    </p:animEffect>
                                  </p:childTnLst>
                                </p:cTn>
                              </p:par>
                            </p:childTnLst>
                          </p:cTn>
                        </p:par>
                        <p:par>
                          <p:cTn id="40" fill="hold">
                            <p:stCondLst>
                              <p:cond delay="1500"/>
                            </p:stCondLst>
                            <p:childTnLst>
                              <p:par>
                                <p:cTn id="41" presetID="42" presetClass="entr" presetSubtype="0" fill="hold" nodeType="afterEffect">
                                  <p:stCondLst>
                                    <p:cond delay="0"/>
                                  </p:stCondLst>
                                  <p:childTnLst>
                                    <p:set>
                                      <p:cBhvr>
                                        <p:cTn id="42" dur="1" fill="hold">
                                          <p:stCondLst>
                                            <p:cond delay="0"/>
                                          </p:stCondLst>
                                        </p:cTn>
                                        <p:tgtEl>
                                          <p:spTgt spid="2062"/>
                                        </p:tgtEl>
                                        <p:attrNameLst>
                                          <p:attrName>style.visibility</p:attrName>
                                        </p:attrNameLst>
                                      </p:cBhvr>
                                      <p:to>
                                        <p:strVal val="visible"/>
                                      </p:to>
                                    </p:set>
                                    <p:animEffect transition="in" filter="fade">
                                      <p:cBhvr>
                                        <p:cTn id="43" dur="1000"/>
                                        <p:tgtEl>
                                          <p:spTgt spid="2062"/>
                                        </p:tgtEl>
                                      </p:cBhvr>
                                    </p:animEffect>
                                    <p:anim calcmode="lin" valueType="num">
                                      <p:cBhvr>
                                        <p:cTn id="44" dur="1000" fill="hold"/>
                                        <p:tgtEl>
                                          <p:spTgt spid="2062"/>
                                        </p:tgtEl>
                                        <p:attrNameLst>
                                          <p:attrName>ppt_x</p:attrName>
                                        </p:attrNameLst>
                                      </p:cBhvr>
                                      <p:tavLst>
                                        <p:tav tm="0">
                                          <p:val>
                                            <p:strVal val="#ppt_x"/>
                                          </p:val>
                                        </p:tav>
                                        <p:tav tm="100000">
                                          <p:val>
                                            <p:strVal val="#ppt_x"/>
                                          </p:val>
                                        </p:tav>
                                      </p:tavLst>
                                    </p:anim>
                                    <p:anim calcmode="lin" valueType="num">
                                      <p:cBhvr>
                                        <p:cTn id="45" dur="1000" fill="hold"/>
                                        <p:tgtEl>
                                          <p:spTgt spid="2062"/>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par>
                          <p:cTn id="51" fill="hold">
                            <p:stCondLst>
                              <p:cond delay="500"/>
                            </p:stCondLst>
                            <p:childTnLst>
                              <p:par>
                                <p:cTn id="52" presetID="1" presetClass="entr" presetSubtype="0" fill="hold" nodeType="afterEffect">
                                  <p:stCondLst>
                                    <p:cond delay="1100"/>
                                  </p:stCondLst>
                                  <p:childTnLst>
                                    <p:set>
                                      <p:cBhvr>
                                        <p:cTn id="53"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p:bldP spid="21" grpId="0" animBg="1"/>
      <p:bldP spid="22" grpId="0" animBg="1"/>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E6984F-EEEB-4C20-BA76-EC5F01B37818}"/>
              </a:ext>
            </a:extLst>
          </p:cNvPr>
          <p:cNvSpPr>
            <a:spLocks noGrp="1"/>
          </p:cNvSpPr>
          <p:nvPr>
            <p:ph type="title"/>
          </p:nvPr>
        </p:nvSpPr>
        <p:spPr/>
        <p:txBody>
          <a:bodyPr/>
          <a:lstStyle/>
          <a:p>
            <a:r>
              <a:rPr lang="fr-FR" dirty="0"/>
              <a:t>Résultat</a:t>
            </a:r>
          </a:p>
        </p:txBody>
      </p:sp>
      <p:pic>
        <p:nvPicPr>
          <p:cNvPr id="5" name="Image 4">
            <a:extLst>
              <a:ext uri="{FF2B5EF4-FFF2-40B4-BE49-F238E27FC236}">
                <a16:creationId xmlns:a16="http://schemas.microsoft.com/office/drawing/2014/main" id="{3163DA53-C3E4-44A6-8A1F-8625BBEBB0DE}"/>
              </a:ext>
            </a:extLst>
          </p:cNvPr>
          <p:cNvPicPr>
            <a:picLocks noChangeAspect="1"/>
          </p:cNvPicPr>
          <p:nvPr/>
        </p:nvPicPr>
        <p:blipFill>
          <a:blip r:embed="rId2"/>
          <a:stretch>
            <a:fillRect/>
          </a:stretch>
        </p:blipFill>
        <p:spPr>
          <a:xfrm>
            <a:off x="501380" y="3263630"/>
            <a:ext cx="5305258" cy="2984208"/>
          </a:xfrm>
          <a:prstGeom prst="rect">
            <a:avLst/>
          </a:prstGeom>
        </p:spPr>
      </p:pic>
      <p:pic>
        <p:nvPicPr>
          <p:cNvPr id="7" name="Image 6">
            <a:extLst>
              <a:ext uri="{FF2B5EF4-FFF2-40B4-BE49-F238E27FC236}">
                <a16:creationId xmlns:a16="http://schemas.microsoft.com/office/drawing/2014/main" id="{AC8E0739-2A23-4B0F-8DFA-EC9D7284751C}"/>
              </a:ext>
            </a:extLst>
          </p:cNvPr>
          <p:cNvPicPr>
            <a:picLocks noChangeAspect="1"/>
          </p:cNvPicPr>
          <p:nvPr/>
        </p:nvPicPr>
        <p:blipFill>
          <a:blip r:embed="rId3"/>
          <a:stretch>
            <a:fillRect/>
          </a:stretch>
        </p:blipFill>
        <p:spPr>
          <a:xfrm>
            <a:off x="6385364" y="3254979"/>
            <a:ext cx="5305258" cy="2992859"/>
          </a:xfrm>
          <a:prstGeom prst="rect">
            <a:avLst/>
          </a:prstGeom>
        </p:spPr>
      </p:pic>
      <p:sp>
        <p:nvSpPr>
          <p:cNvPr id="8" name="Espace réservé du contenu 2">
            <a:extLst>
              <a:ext uri="{FF2B5EF4-FFF2-40B4-BE49-F238E27FC236}">
                <a16:creationId xmlns:a16="http://schemas.microsoft.com/office/drawing/2014/main" id="{F5958621-DDD6-4EEB-A927-656C4D98CEB3}"/>
              </a:ext>
            </a:extLst>
          </p:cNvPr>
          <p:cNvSpPr txBox="1">
            <a:spLocks/>
          </p:cNvSpPr>
          <p:nvPr/>
        </p:nvSpPr>
        <p:spPr>
          <a:xfrm>
            <a:off x="830466" y="2330682"/>
            <a:ext cx="4647085" cy="73551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fr-FR" dirty="0"/>
              <a:t>Lorsque le TAG NFC «15 » est scanné :</a:t>
            </a:r>
          </a:p>
        </p:txBody>
      </p:sp>
      <p:sp>
        <p:nvSpPr>
          <p:cNvPr id="9" name="Espace réservé du contenu 2">
            <a:extLst>
              <a:ext uri="{FF2B5EF4-FFF2-40B4-BE49-F238E27FC236}">
                <a16:creationId xmlns:a16="http://schemas.microsoft.com/office/drawing/2014/main" id="{3B38D482-7590-456D-B0B3-0A9FF8594522}"/>
              </a:ext>
            </a:extLst>
          </p:cNvPr>
          <p:cNvSpPr txBox="1">
            <a:spLocks/>
          </p:cNvSpPr>
          <p:nvPr/>
        </p:nvSpPr>
        <p:spPr>
          <a:xfrm>
            <a:off x="7034094" y="2191538"/>
            <a:ext cx="4007797" cy="1013800"/>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just"/>
            <a:r>
              <a:rPr lang="fr-FR" dirty="0"/>
              <a:t>Lorsqu’un TAG NFC non programmé ou comportant aucun des numéros référencé dans le switch case  :</a:t>
            </a:r>
          </a:p>
        </p:txBody>
      </p:sp>
    </p:spTree>
    <p:extLst>
      <p:ext uri="{BB962C8B-B14F-4D97-AF65-F5344CB8AC3E}">
        <p14:creationId xmlns:p14="http://schemas.microsoft.com/office/powerpoint/2010/main" val="3981989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Dividende">
  <a:themeElements>
    <a:clrScheme name="Rouge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Office Theme</Template>
  <TotalTime>551</TotalTime>
  <Words>314</Words>
  <Application>Microsoft Office PowerPoint</Application>
  <PresentationFormat>Grand écran</PresentationFormat>
  <Paragraphs>95</Paragraphs>
  <Slides>11</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11</vt:i4>
      </vt:variant>
    </vt:vector>
  </HeadingPairs>
  <TitlesOfParts>
    <vt:vector size="16" baseType="lpstr">
      <vt:lpstr>Calibri</vt:lpstr>
      <vt:lpstr>Corbel</vt:lpstr>
      <vt:lpstr>Gill Sans MT</vt:lpstr>
      <vt:lpstr>Wingdings 2</vt:lpstr>
      <vt:lpstr>Dividende</vt:lpstr>
      <vt:lpstr>Projet Géolocalisation par tags nfc</vt:lpstr>
      <vt:lpstr>Contexte du projet</vt:lpstr>
      <vt:lpstr>Cahier des charges</vt:lpstr>
      <vt:lpstr>Déroulement du projet</vt:lpstr>
      <vt:lpstr>Solutions retenues</vt:lpstr>
      <vt:lpstr>Solutions retenues</vt:lpstr>
      <vt:lpstr>Logo / En-Tête</vt:lpstr>
      <vt:lpstr>Fournir l’application</vt:lpstr>
      <vt:lpstr>Résultat</vt:lpstr>
      <vt:lpstr>Présentation PowerPoint</vt:lpstr>
      <vt:lpstr>Livrables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Géolocalisation par tags nfc</dc:title>
  <dc:creator>GERGES-HANNA ANTOINE</dc:creator>
  <cp:lastModifiedBy>Antoine Gerges</cp:lastModifiedBy>
  <cp:revision>44</cp:revision>
  <dcterms:created xsi:type="dcterms:W3CDTF">2018-06-21T06:54:38Z</dcterms:created>
  <dcterms:modified xsi:type="dcterms:W3CDTF">2018-06-21T21:46:11Z</dcterms:modified>
</cp:coreProperties>
</file>

<file path=docProps/thumbnail.jpeg>
</file>